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1" r:id="rId4"/>
    <p:sldMasterId id="2147483672" r:id="rId5"/>
    <p:sldMasterId id="2147483673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</p:sldIdLst>
  <p:sldSz cy="5143500" cx="9144000"/>
  <p:notesSz cx="6858000" cy="9144000"/>
  <p:embeddedFontLst>
    <p:embeddedFont>
      <p:font typeface="IBM Plex Sans"/>
      <p:regular r:id="rId82"/>
      <p:bold r:id="rId83"/>
      <p:italic r:id="rId84"/>
      <p:boldItalic r:id="rId85"/>
    </p:embeddedFont>
    <p:embeddedFont>
      <p:font typeface="VT323"/>
      <p:regular r:id="rId86"/>
    </p:embeddedFont>
    <p:embeddedFont>
      <p:font typeface="IBM Plex Mono"/>
      <p:regular r:id="rId87"/>
      <p:bold r:id="rId88"/>
      <p:italic r:id="rId89"/>
      <p:boldItalic r:id="rId9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84" Type="http://schemas.openxmlformats.org/officeDocument/2006/relationships/font" Target="fonts/IBMPlexSans-italic.fntdata"/><Relationship Id="rId83" Type="http://schemas.openxmlformats.org/officeDocument/2006/relationships/font" Target="fonts/IBMPlexSans-bold.fntdata"/><Relationship Id="rId42" Type="http://schemas.openxmlformats.org/officeDocument/2006/relationships/slide" Target="slides/slide35.xml"/><Relationship Id="rId86" Type="http://schemas.openxmlformats.org/officeDocument/2006/relationships/font" Target="fonts/VT323-regular.fntdata"/><Relationship Id="rId41" Type="http://schemas.openxmlformats.org/officeDocument/2006/relationships/slide" Target="slides/slide34.xml"/><Relationship Id="rId85" Type="http://schemas.openxmlformats.org/officeDocument/2006/relationships/font" Target="fonts/IBMPlexSans-boldItalic.fntdata"/><Relationship Id="rId44" Type="http://schemas.openxmlformats.org/officeDocument/2006/relationships/slide" Target="slides/slide37.xml"/><Relationship Id="rId88" Type="http://schemas.openxmlformats.org/officeDocument/2006/relationships/font" Target="fonts/IBMPlexMono-bold.fntdata"/><Relationship Id="rId43" Type="http://schemas.openxmlformats.org/officeDocument/2006/relationships/slide" Target="slides/slide36.xml"/><Relationship Id="rId87" Type="http://schemas.openxmlformats.org/officeDocument/2006/relationships/font" Target="fonts/IBMPlexMono-regular.fntdata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89" Type="http://schemas.openxmlformats.org/officeDocument/2006/relationships/font" Target="fonts/IBMPlexMono-italic.fntdata"/><Relationship Id="rId80" Type="http://schemas.openxmlformats.org/officeDocument/2006/relationships/slide" Target="slides/slide73.xml"/><Relationship Id="rId82" Type="http://schemas.openxmlformats.org/officeDocument/2006/relationships/font" Target="fonts/IBMPlexSans-regular.fntdata"/><Relationship Id="rId81" Type="http://schemas.openxmlformats.org/officeDocument/2006/relationships/slide" Target="slides/slide74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9" Type="http://schemas.openxmlformats.org/officeDocument/2006/relationships/slide" Target="slides/slide42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73" Type="http://schemas.openxmlformats.org/officeDocument/2006/relationships/slide" Target="slides/slide66.xml"/><Relationship Id="rId72" Type="http://schemas.openxmlformats.org/officeDocument/2006/relationships/slide" Target="slides/slide65.xml"/><Relationship Id="rId31" Type="http://schemas.openxmlformats.org/officeDocument/2006/relationships/slide" Target="slides/slide24.xml"/><Relationship Id="rId75" Type="http://schemas.openxmlformats.org/officeDocument/2006/relationships/slide" Target="slides/slide68.xml"/><Relationship Id="rId30" Type="http://schemas.openxmlformats.org/officeDocument/2006/relationships/slide" Target="slides/slide23.xml"/><Relationship Id="rId74" Type="http://schemas.openxmlformats.org/officeDocument/2006/relationships/slide" Target="slides/slide67.xml"/><Relationship Id="rId33" Type="http://schemas.openxmlformats.org/officeDocument/2006/relationships/slide" Target="slides/slide26.xml"/><Relationship Id="rId77" Type="http://schemas.openxmlformats.org/officeDocument/2006/relationships/slide" Target="slides/slide70.xml"/><Relationship Id="rId32" Type="http://schemas.openxmlformats.org/officeDocument/2006/relationships/slide" Target="slides/slide25.xml"/><Relationship Id="rId76" Type="http://schemas.openxmlformats.org/officeDocument/2006/relationships/slide" Target="slides/slide69.xml"/><Relationship Id="rId35" Type="http://schemas.openxmlformats.org/officeDocument/2006/relationships/slide" Target="slides/slide28.xml"/><Relationship Id="rId79" Type="http://schemas.openxmlformats.org/officeDocument/2006/relationships/slide" Target="slides/slide72.xml"/><Relationship Id="rId34" Type="http://schemas.openxmlformats.org/officeDocument/2006/relationships/slide" Target="slides/slide27.xml"/><Relationship Id="rId78" Type="http://schemas.openxmlformats.org/officeDocument/2006/relationships/slide" Target="slides/slide71.xml"/><Relationship Id="rId71" Type="http://schemas.openxmlformats.org/officeDocument/2006/relationships/slide" Target="slides/slide64.xml"/><Relationship Id="rId70" Type="http://schemas.openxmlformats.org/officeDocument/2006/relationships/slide" Target="slides/slide63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62" Type="http://schemas.openxmlformats.org/officeDocument/2006/relationships/slide" Target="slides/slide55.xml"/><Relationship Id="rId61" Type="http://schemas.openxmlformats.org/officeDocument/2006/relationships/slide" Target="slides/slide54.xml"/><Relationship Id="rId20" Type="http://schemas.openxmlformats.org/officeDocument/2006/relationships/slide" Target="slides/slide13.xml"/><Relationship Id="rId64" Type="http://schemas.openxmlformats.org/officeDocument/2006/relationships/slide" Target="slides/slide57.xml"/><Relationship Id="rId63" Type="http://schemas.openxmlformats.org/officeDocument/2006/relationships/slide" Target="slides/slide56.xml"/><Relationship Id="rId22" Type="http://schemas.openxmlformats.org/officeDocument/2006/relationships/slide" Target="slides/slide15.xml"/><Relationship Id="rId66" Type="http://schemas.openxmlformats.org/officeDocument/2006/relationships/slide" Target="slides/slide59.xml"/><Relationship Id="rId21" Type="http://schemas.openxmlformats.org/officeDocument/2006/relationships/slide" Target="slides/slide14.xml"/><Relationship Id="rId65" Type="http://schemas.openxmlformats.org/officeDocument/2006/relationships/slide" Target="slides/slide58.xml"/><Relationship Id="rId24" Type="http://schemas.openxmlformats.org/officeDocument/2006/relationships/slide" Target="slides/slide17.xml"/><Relationship Id="rId68" Type="http://schemas.openxmlformats.org/officeDocument/2006/relationships/slide" Target="slides/slide61.xml"/><Relationship Id="rId23" Type="http://schemas.openxmlformats.org/officeDocument/2006/relationships/slide" Target="slides/slide16.xml"/><Relationship Id="rId67" Type="http://schemas.openxmlformats.org/officeDocument/2006/relationships/slide" Target="slides/slide60.xml"/><Relationship Id="rId60" Type="http://schemas.openxmlformats.org/officeDocument/2006/relationships/slide" Target="slides/slide53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69" Type="http://schemas.openxmlformats.org/officeDocument/2006/relationships/slide" Target="slides/slide62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slide" Target="slides/slide44.xml"/><Relationship Id="rId50" Type="http://schemas.openxmlformats.org/officeDocument/2006/relationships/slide" Target="slides/slide43.xml"/><Relationship Id="rId53" Type="http://schemas.openxmlformats.org/officeDocument/2006/relationships/slide" Target="slides/slide46.xml"/><Relationship Id="rId52" Type="http://schemas.openxmlformats.org/officeDocument/2006/relationships/slide" Target="slides/slide45.xml"/><Relationship Id="rId11" Type="http://schemas.openxmlformats.org/officeDocument/2006/relationships/slide" Target="slides/slide4.xml"/><Relationship Id="rId55" Type="http://schemas.openxmlformats.org/officeDocument/2006/relationships/slide" Target="slides/slide48.xml"/><Relationship Id="rId10" Type="http://schemas.openxmlformats.org/officeDocument/2006/relationships/slide" Target="slides/slide3.xml"/><Relationship Id="rId54" Type="http://schemas.openxmlformats.org/officeDocument/2006/relationships/slide" Target="slides/slide47.xml"/><Relationship Id="rId13" Type="http://schemas.openxmlformats.org/officeDocument/2006/relationships/slide" Target="slides/slide6.xml"/><Relationship Id="rId57" Type="http://schemas.openxmlformats.org/officeDocument/2006/relationships/slide" Target="slides/slide50.xml"/><Relationship Id="rId12" Type="http://schemas.openxmlformats.org/officeDocument/2006/relationships/slide" Target="slides/slide5.xml"/><Relationship Id="rId56" Type="http://schemas.openxmlformats.org/officeDocument/2006/relationships/slide" Target="slides/slide49.xml"/><Relationship Id="rId90" Type="http://schemas.openxmlformats.org/officeDocument/2006/relationships/font" Target="fonts/IBMPlexMono-boldItalic.fntdata"/><Relationship Id="rId15" Type="http://schemas.openxmlformats.org/officeDocument/2006/relationships/slide" Target="slides/slide8.xml"/><Relationship Id="rId59" Type="http://schemas.openxmlformats.org/officeDocument/2006/relationships/slide" Target="slides/slide52.xml"/><Relationship Id="rId14" Type="http://schemas.openxmlformats.org/officeDocument/2006/relationships/slide" Target="slides/slide7.xml"/><Relationship Id="rId58" Type="http://schemas.openxmlformats.org/officeDocument/2006/relationships/slide" Target="slides/slide51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a3bcec8951_0_13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3a3bcec8951_0_13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a3bcec8951_0_2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3a3bcec8951_0_2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3a3bcec8951_0_16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3a3bcec8951_0_16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a3bcec8951_0_16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3a3bcec8951_0_16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3a3bcec8951_0_17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3a3bcec8951_0_17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38658e175fb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38658e175fb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3a3bcec8951_0_17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3a3bcec8951_0_17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3a3bcec8951_0_17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3a3bcec8951_0_17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a3bcec8951_0_17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3a3bcec8951_0_17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a3bcec8951_0_17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a3bcec8951_0_17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8658e175fb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8658e175fb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a3bcec8951_0_13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3a3bcec8951_0_13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3a3bcec8951_0_17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3a3bcec8951_0_17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3a3bcec8951_0_17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3a3bcec8951_0_17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3a3bcec8951_0_17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3a3bcec8951_0_17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3a3bcec8951_0_17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3a3bcec8951_0_17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3a3bcec8951_0_17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3a3bcec8951_0_17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3a3bcec8951_0_17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3a3bcec8951_0_17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3a3bcec8951_0_17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3a3bcec8951_0_17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3a3bcec8951_0_17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3a3bcec8951_0_17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3a3bcec8951_0_17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3a3bcec8951_0_17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3a3bcec8951_0_17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3a3bcec8951_0_17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a3bcec8951_0_20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3a3bcec8951_0_20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38658e175fb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38658e175fb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3a3bcec8951_0_17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3a3bcec8951_0_17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3a3bcec8951_0_18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3a3bcec8951_0_18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3a3bcec8951_0_18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3a3bcec8951_0_18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3a3bcec8951_0_18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3a3bcec8951_0_18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3a3bcec8951_0_18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3a3bcec8951_0_18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3a3bcec8951_0_18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3a3bcec8951_0_18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3a3bcec8951_0_18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3a3bcec8951_0_18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3a3bcec8951_0_18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3a3bcec8951_0_18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3a3bcec8951_0_18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3a3bcec8951_0_18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a3bcec8951_0_2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3a3bcec8951_0_2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3a3bcec8951_0_18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3a3bcec8951_0_18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3a3bcec8951_0_18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3a3bcec8951_0_18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3a3bcec8951_0_18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3a3bcec8951_0_18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3a3bcec8951_0_18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3a3bcec8951_0_18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3a3bcec8951_0_18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3a3bcec8951_0_18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3a3bcec8951_0_18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3a3bcec8951_0_18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3a3bcec8951_0_18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3a3bcec8951_0_18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3a3bcec8951_0_18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3a3bcec8951_0_18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a3bcec8951_0_19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3a3bcec8951_0_19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38658e175fb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38658e175fb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8658e175fb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38658e175fb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390efde6fc9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390efde6fc9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390efde6fc9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390efde6fc9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390efde6fc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390efde6fc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3a3bcec8951_0_22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3a3bcec8951_0_22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3a3bcec8951_0_22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3a3bcec8951_0_22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3a3bcec8951_0_22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3a3bcec8951_0_22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3a3bcec8951_0_22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3a3bcec8951_0_22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3a3bcec8951_0_22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3a3bcec8951_0_22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3a3bcec8951_0_22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3a3bcec8951_0_22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3a3bcec8951_0_22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3a3bcec8951_0_22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90efde6fc9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390efde6fc9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3a3bcec8951_0_22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3a3bcec8951_0_22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3a3bcec8951_0_23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3a3bcec8951_0_23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3a3bcec8951_0_23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3a3bcec8951_0_23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3a3bcec8951_0_23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3a3bcec8951_0_23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3a3bcec8951_0_23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3a3bcec8951_0_23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3a3bcec8951_0_23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6" name="Google Shape;516;g3a3bcec8951_0_23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3a3bcec8951_0_23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2" name="Google Shape;522;g3a3bcec8951_0_23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3a3bcec8951_0_23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0" name="Google Shape;530;g3a3bcec8951_0_23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3a3bcec8951_0_23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5" name="Google Shape;545;g3a3bcec8951_0_23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3a3bcec8951_0_23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3" name="Google Shape;563;g3a3bcec8951_0_23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8658e175fb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8658e175fb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3a3bcec8951_0_23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6" name="Google Shape;576;g3a3bcec8951_0_23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3a3bcec8951_0_23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1" name="Google Shape;591;g3a3bcec8951_0_23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3a3bcec8951_0_24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8" name="Google Shape;608;g3a3bcec8951_0_24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38658e175f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7" name="Google Shape;627;g38658e175f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g38658e175fb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3" name="Google Shape;633;g38658e175fb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38658e175fb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38658e175fb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3a3bcec8951_0_2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3a3bcec8951_0_2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E8EFFF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B50AA"/>
              </a:buClr>
              <a:buSzPts val="5200"/>
              <a:buNone/>
              <a:defRPr sz="5200">
                <a:solidFill>
                  <a:srgbClr val="2B50AA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2B50AA"/>
              </a:buClr>
              <a:buSzPts val="5200"/>
              <a:buNone/>
              <a:defRPr sz="5200">
                <a:solidFill>
                  <a:srgbClr val="2B50AA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2B50AA"/>
              </a:buClr>
              <a:buSzPts val="5200"/>
              <a:buNone/>
              <a:defRPr sz="5200">
                <a:solidFill>
                  <a:srgbClr val="2B50AA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2B50AA"/>
              </a:buClr>
              <a:buSzPts val="5200"/>
              <a:buNone/>
              <a:defRPr sz="5200">
                <a:solidFill>
                  <a:srgbClr val="2B50AA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2B50AA"/>
              </a:buClr>
              <a:buSzPts val="5200"/>
              <a:buNone/>
              <a:defRPr sz="5200">
                <a:solidFill>
                  <a:srgbClr val="2B50AA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2B50AA"/>
              </a:buClr>
              <a:buSzPts val="5200"/>
              <a:buNone/>
              <a:defRPr sz="5200">
                <a:solidFill>
                  <a:srgbClr val="2B50AA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2B50AA"/>
              </a:buClr>
              <a:buSzPts val="5200"/>
              <a:buNone/>
              <a:defRPr sz="5200">
                <a:solidFill>
                  <a:srgbClr val="2B50AA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2B50AA"/>
              </a:buClr>
              <a:buSzPts val="5200"/>
              <a:buNone/>
              <a:defRPr sz="5200">
                <a:solidFill>
                  <a:srgbClr val="2B50AA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2B50AA"/>
              </a:buClr>
              <a:buSzPts val="5200"/>
              <a:buNone/>
              <a:defRPr sz="5200">
                <a:solidFill>
                  <a:srgbClr val="2B50AA"/>
                </a:solidFill>
              </a:defRPr>
            </a:lvl9pPr>
          </a:lstStyle>
          <a:p/>
        </p:txBody>
      </p:sp>
      <p:sp>
        <p:nvSpPr>
          <p:cNvPr id="56" name="Google Shape;56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B50AA"/>
              </a:buClr>
              <a:buSzPts val="2800"/>
              <a:buNone/>
              <a:defRPr sz="2800">
                <a:solidFill>
                  <a:srgbClr val="2B50AA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B50AA"/>
              </a:buClr>
              <a:buSzPts val="2800"/>
              <a:buNone/>
              <a:defRPr sz="2800">
                <a:solidFill>
                  <a:srgbClr val="2B50AA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B50AA"/>
              </a:buClr>
              <a:buSzPts val="2800"/>
              <a:buNone/>
              <a:defRPr sz="2800">
                <a:solidFill>
                  <a:srgbClr val="2B50AA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B50AA"/>
              </a:buClr>
              <a:buSzPts val="2800"/>
              <a:buNone/>
              <a:defRPr sz="2800">
                <a:solidFill>
                  <a:srgbClr val="2B50AA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B50AA"/>
              </a:buClr>
              <a:buSzPts val="2800"/>
              <a:buNone/>
              <a:defRPr sz="2800">
                <a:solidFill>
                  <a:srgbClr val="2B50AA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B50AA"/>
              </a:buClr>
              <a:buSzPts val="2800"/>
              <a:buNone/>
              <a:defRPr sz="2800">
                <a:solidFill>
                  <a:srgbClr val="2B50AA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B50AA"/>
              </a:buClr>
              <a:buSzPts val="2800"/>
              <a:buNone/>
              <a:defRPr sz="2800">
                <a:solidFill>
                  <a:srgbClr val="2B50AA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B50AA"/>
              </a:buClr>
              <a:buSzPts val="2800"/>
              <a:buNone/>
              <a:defRPr sz="2800">
                <a:solidFill>
                  <a:srgbClr val="2B50AA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B50AA"/>
              </a:buClr>
              <a:buSzPts val="2800"/>
              <a:buNone/>
              <a:defRPr sz="2800">
                <a:solidFill>
                  <a:srgbClr val="2B50AA"/>
                </a:solidFill>
              </a:defRPr>
            </a:lvl9pPr>
          </a:lstStyle>
          <a:p/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rgbClr val="2B50AA"/>
                </a:solidFill>
              </a:defRPr>
            </a:lvl1pPr>
            <a:lvl2pPr lvl="1">
              <a:buNone/>
              <a:defRPr>
                <a:solidFill>
                  <a:srgbClr val="2B50AA"/>
                </a:solidFill>
              </a:defRPr>
            </a:lvl2pPr>
            <a:lvl3pPr lvl="2">
              <a:buNone/>
              <a:defRPr>
                <a:solidFill>
                  <a:srgbClr val="2B50AA"/>
                </a:solidFill>
              </a:defRPr>
            </a:lvl3pPr>
            <a:lvl4pPr lvl="3">
              <a:buNone/>
              <a:defRPr>
                <a:solidFill>
                  <a:srgbClr val="2B50AA"/>
                </a:solidFill>
              </a:defRPr>
            </a:lvl4pPr>
            <a:lvl5pPr lvl="4">
              <a:buNone/>
              <a:defRPr>
                <a:solidFill>
                  <a:srgbClr val="2B50AA"/>
                </a:solidFill>
              </a:defRPr>
            </a:lvl5pPr>
            <a:lvl6pPr lvl="5">
              <a:buNone/>
              <a:defRPr>
                <a:solidFill>
                  <a:srgbClr val="2B50AA"/>
                </a:solidFill>
              </a:defRPr>
            </a:lvl6pPr>
            <a:lvl7pPr lvl="6">
              <a:buNone/>
              <a:defRPr>
                <a:solidFill>
                  <a:srgbClr val="2B50AA"/>
                </a:solidFill>
              </a:defRPr>
            </a:lvl7pPr>
            <a:lvl8pPr lvl="7">
              <a:buNone/>
              <a:defRPr>
                <a:solidFill>
                  <a:srgbClr val="2B50AA"/>
                </a:solidFill>
              </a:defRPr>
            </a:lvl8pPr>
            <a:lvl9pPr lvl="8">
              <a:buNone/>
              <a:defRPr>
                <a:solidFill>
                  <a:srgbClr val="2B50AA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rgbClr val="E8EFFF"/>
        </a:solid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0" name="Google Shape;60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rgbClr val="E8EFFF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9pPr>
          </a:lstStyle>
          <a:p/>
        </p:txBody>
      </p:sp>
      <p:sp>
        <p:nvSpPr>
          <p:cNvPr id="63" name="Google Shape;63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4" name="Google Shape;64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5" name="Google Shape;65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08661" y="4749901"/>
            <a:ext cx="1135339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rgbClr val="E8EFFF"/>
        </a:solid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8" name="Google Shape;68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9" name="Google Shape;69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0" name="Google Shape;70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rgbClr val="E8EFFF"/>
        </a:soli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3" name="Google Shape;73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rgbClr val="E8EFFF"/>
        </a:solid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6" name="Google Shape;76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7" name="Google Shape;77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E8EFFF"/>
        </a:solid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80" name="Google Shape;80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E8EFFF"/>
        </a:solid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2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4" name="Google Shape;84;p2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5" name="Google Shape;85;p2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6" name="Google Shape;86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rgbClr val="E8EFFF"/>
        </a:solid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89" name="Google Shape;89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rgbClr val="E8EFFF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2" name="Google Shape;92;p2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" name="Google Shape;93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E8EFFF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E8EFFF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2B50AA"/>
              </a:buClr>
              <a:buSzPts val="2800"/>
              <a:buFont typeface="IBM Plex Sans"/>
              <a:buNone/>
              <a:defRPr sz="2800">
                <a:solidFill>
                  <a:srgbClr val="2B50AA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2B50AA"/>
              </a:buClr>
              <a:buSzPts val="2800"/>
              <a:buFont typeface="IBM Plex Sans"/>
              <a:buNone/>
              <a:defRPr sz="2800">
                <a:solidFill>
                  <a:srgbClr val="2B50AA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2B50AA"/>
              </a:buClr>
              <a:buSzPts val="2800"/>
              <a:buFont typeface="IBM Plex Sans"/>
              <a:buNone/>
              <a:defRPr sz="2800">
                <a:solidFill>
                  <a:srgbClr val="2B50AA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2B50AA"/>
              </a:buClr>
              <a:buSzPts val="2800"/>
              <a:buFont typeface="IBM Plex Sans"/>
              <a:buNone/>
              <a:defRPr sz="2800">
                <a:solidFill>
                  <a:srgbClr val="2B50AA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2B50AA"/>
              </a:buClr>
              <a:buSzPts val="2800"/>
              <a:buFont typeface="IBM Plex Sans"/>
              <a:buNone/>
              <a:defRPr sz="2800">
                <a:solidFill>
                  <a:srgbClr val="2B50AA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2B50AA"/>
              </a:buClr>
              <a:buSzPts val="2800"/>
              <a:buFont typeface="IBM Plex Sans"/>
              <a:buNone/>
              <a:defRPr sz="2800">
                <a:solidFill>
                  <a:srgbClr val="2B50AA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2B50AA"/>
              </a:buClr>
              <a:buSzPts val="2800"/>
              <a:buFont typeface="IBM Plex Sans"/>
              <a:buNone/>
              <a:defRPr sz="2800">
                <a:solidFill>
                  <a:srgbClr val="2B50AA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2B50AA"/>
              </a:buClr>
              <a:buSzPts val="2800"/>
              <a:buFont typeface="IBM Plex Sans"/>
              <a:buNone/>
              <a:defRPr sz="2800">
                <a:solidFill>
                  <a:srgbClr val="2B50AA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2B50AA"/>
              </a:buClr>
              <a:buSzPts val="2800"/>
              <a:buFont typeface="IBM Plex Sans"/>
              <a:buNone/>
              <a:defRPr sz="2800">
                <a:solidFill>
                  <a:srgbClr val="2B50AA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B50AA"/>
              </a:buClr>
              <a:buSzPts val="1800"/>
              <a:buFont typeface="IBM Plex Sans"/>
              <a:buChar char="●"/>
              <a:defRPr sz="1800">
                <a:solidFill>
                  <a:srgbClr val="2B50AA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B50AA"/>
              </a:buClr>
              <a:buSzPts val="1400"/>
              <a:buFont typeface="IBM Plex Sans"/>
              <a:buChar char="○"/>
              <a:defRPr>
                <a:solidFill>
                  <a:srgbClr val="2B50AA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B50AA"/>
              </a:buClr>
              <a:buSzPts val="1400"/>
              <a:buFont typeface="IBM Plex Sans"/>
              <a:buChar char="■"/>
              <a:defRPr>
                <a:solidFill>
                  <a:srgbClr val="2B50AA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B50AA"/>
              </a:buClr>
              <a:buSzPts val="1400"/>
              <a:buFont typeface="IBM Plex Sans"/>
              <a:buChar char="●"/>
              <a:defRPr>
                <a:solidFill>
                  <a:srgbClr val="2B50AA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B50AA"/>
              </a:buClr>
              <a:buSzPts val="1400"/>
              <a:buFont typeface="IBM Plex Sans"/>
              <a:buChar char="○"/>
              <a:defRPr>
                <a:solidFill>
                  <a:srgbClr val="2B50AA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B50AA"/>
              </a:buClr>
              <a:buSzPts val="1400"/>
              <a:buFont typeface="IBM Plex Sans"/>
              <a:buChar char="■"/>
              <a:defRPr>
                <a:solidFill>
                  <a:srgbClr val="2B50AA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B50AA"/>
              </a:buClr>
              <a:buSzPts val="1400"/>
              <a:buFont typeface="IBM Plex Sans"/>
              <a:buChar char="●"/>
              <a:defRPr>
                <a:solidFill>
                  <a:srgbClr val="2B50AA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B50AA"/>
              </a:buClr>
              <a:buSzPts val="1400"/>
              <a:buFont typeface="IBM Plex Sans"/>
              <a:buChar char="○"/>
              <a:defRPr>
                <a:solidFill>
                  <a:srgbClr val="2B50AA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B50AA"/>
              </a:buClr>
              <a:buSzPts val="1400"/>
              <a:buFont typeface="IBM Plex Sans"/>
              <a:buChar char="■"/>
              <a:defRPr>
                <a:solidFill>
                  <a:srgbClr val="2B50AA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70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image" Target="../media/image1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Relationship Id="rId4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://argot.org" TargetMode="External"/><Relationship Id="rId4" Type="http://schemas.openxmlformats.org/officeDocument/2006/relationships/image" Target="../media/image7.png"/><Relationship Id="rId9" Type="http://schemas.openxmlformats.org/officeDocument/2006/relationships/image" Target="../media/image6.png"/><Relationship Id="rId5" Type="http://schemas.openxmlformats.org/officeDocument/2006/relationships/image" Target="../media/image23.png"/><Relationship Id="rId6" Type="http://schemas.openxmlformats.org/officeDocument/2006/relationships/image" Target="../media/image5.png"/><Relationship Id="rId7" Type="http://schemas.openxmlformats.org/officeDocument/2006/relationships/image" Target="../media/image24.png"/><Relationship Id="rId8" Type="http://schemas.openxmlformats.org/officeDocument/2006/relationships/image" Target="../media/image2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Relationship Id="rId4" Type="http://schemas.openxmlformats.org/officeDocument/2006/relationships/image" Target="../media/image8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Relationship Id="rId4" Type="http://schemas.openxmlformats.org/officeDocument/2006/relationships/image" Target="../media/image14.png"/><Relationship Id="rId5" Type="http://schemas.openxmlformats.org/officeDocument/2006/relationships/image" Target="../media/image10.png"/><Relationship Id="rId6" Type="http://schemas.openxmlformats.org/officeDocument/2006/relationships/image" Target="../media/image7.png"/><Relationship Id="rId7" Type="http://schemas.openxmlformats.org/officeDocument/2006/relationships/image" Target="../media/image15.png"/><Relationship Id="rId8" Type="http://schemas.openxmlformats.org/officeDocument/2006/relationships/hyperlink" Target="http://verifieralliance.org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sourcify.dev/server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sourcify.dev/server" TargetMode="External"/><Relationship Id="rId4" Type="http://schemas.openxmlformats.org/officeDocument/2006/relationships/hyperlink" Target="https://repo.sourcify.dev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sourcify.dev/server" TargetMode="External"/><Relationship Id="rId4" Type="http://schemas.openxmlformats.org/officeDocument/2006/relationships/hyperlink" Target="https://repo.sourcify.dev" TargetMode="External"/><Relationship Id="rId5" Type="http://schemas.openxmlformats.org/officeDocument/2006/relationships/hyperlink" Target="https://4byte.sourcify.dev" TargetMode="External"/><Relationship Id="rId6" Type="http://schemas.openxmlformats.org/officeDocument/2006/relationships/hyperlink" Target="http://api.openchain.xyz" TargetMode="External"/><Relationship Id="rId7" Type="http://schemas.openxmlformats.org/officeDocument/2006/relationships/hyperlink" Target="http://api.4byte.sourcify.dev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sourcify.dev/server" TargetMode="External"/><Relationship Id="rId4" Type="http://schemas.openxmlformats.org/officeDocument/2006/relationships/hyperlink" Target="https://repo.sourcify.dev" TargetMode="External"/><Relationship Id="rId5" Type="http://schemas.openxmlformats.org/officeDocument/2006/relationships/hyperlink" Target="https://4byte.sourcify.dev" TargetMode="External"/><Relationship Id="rId6" Type="http://schemas.openxmlformats.org/officeDocument/2006/relationships/hyperlink" Target="http://api.openchain.xyz" TargetMode="External"/><Relationship Id="rId7" Type="http://schemas.openxmlformats.org/officeDocument/2006/relationships/hyperlink" Target="http://api.4byte.sourcify.dev" TargetMode="External"/><Relationship Id="rId8" Type="http://schemas.openxmlformats.org/officeDocument/2006/relationships/image" Target="../media/image1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sourcify.dev/server" TargetMode="External"/><Relationship Id="rId4" Type="http://schemas.openxmlformats.org/officeDocument/2006/relationships/hyperlink" Target="https://repo.sourcify.dev" TargetMode="External"/><Relationship Id="rId5" Type="http://schemas.openxmlformats.org/officeDocument/2006/relationships/hyperlink" Target="https://4byte.sourcify.dev" TargetMode="External"/><Relationship Id="rId6" Type="http://schemas.openxmlformats.org/officeDocument/2006/relationships/hyperlink" Target="http://api.openchain.xyz" TargetMode="External"/><Relationship Id="rId7" Type="http://schemas.openxmlformats.org/officeDocument/2006/relationships/hyperlink" Target="http://api.4byte.sourcify.dev" TargetMode="External"/></Relationships>
</file>

<file path=ppt/slides/_rels/slide26.xml.rels><?xml version="1.0" encoding="UTF-8" standalone="yes"?><Relationships xmlns="http://schemas.openxmlformats.org/package/2006/relationships"><Relationship Id="rId11" Type="http://schemas.openxmlformats.org/officeDocument/2006/relationships/hyperlink" Target="https://sourcify.parsec.finance" TargetMode="External"/><Relationship Id="rId10" Type="http://schemas.openxmlformats.org/officeDocument/2006/relationships/hyperlink" Target="https://sourcify.roninchain.com/server" TargetMode="External"/><Relationship Id="rId13" Type="http://schemas.openxmlformats.org/officeDocument/2006/relationships/hyperlink" Target="https://sourcify.walnut.dev" TargetMode="External"/><Relationship Id="rId12" Type="http://schemas.openxmlformats.org/officeDocument/2006/relationships/hyperlink" Target="https://verify-api.vechainstats.com/" TargetMode="External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sourcify.dev/server" TargetMode="External"/><Relationship Id="rId4" Type="http://schemas.openxmlformats.org/officeDocument/2006/relationships/hyperlink" Target="https://repo.sourcify.dev" TargetMode="External"/><Relationship Id="rId9" Type="http://schemas.openxmlformats.org/officeDocument/2006/relationships/hyperlink" Target="https://sourcify-api-monad.blockvision.org" TargetMode="External"/><Relationship Id="rId5" Type="http://schemas.openxmlformats.org/officeDocument/2006/relationships/hyperlink" Target="https://4byte.sourcify.dev" TargetMode="External"/><Relationship Id="rId6" Type="http://schemas.openxmlformats.org/officeDocument/2006/relationships/hyperlink" Target="http://api.openchain.xyz" TargetMode="External"/><Relationship Id="rId7" Type="http://schemas.openxmlformats.org/officeDocument/2006/relationships/hyperlink" Target="http://api.4byte.sourcify.dev" TargetMode="External"/><Relationship Id="rId8" Type="http://schemas.openxmlformats.org/officeDocument/2006/relationships/hyperlink" Target="https://server-verify.hashscan.io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2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8.xml"/><Relationship Id="rId3" Type="http://schemas.openxmlformats.org/officeDocument/2006/relationships/hyperlink" Target="http://export.sourcify.dev" TargetMode="External"/><Relationship Id="rId4" Type="http://schemas.openxmlformats.org/officeDocument/2006/relationships/hyperlink" Target="http://export.verifieralliance.org" TargetMode="Externa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2.gif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0.xml"/><Relationship Id="rId3" Type="http://schemas.openxmlformats.org/officeDocument/2006/relationships/hyperlink" Target="http://export.sourcify.dev" TargetMode="External"/><Relationship Id="rId4" Type="http://schemas.openxmlformats.org/officeDocument/2006/relationships/hyperlink" Target="http://export.verifieralliance.org" TargetMode="Externa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1.xml"/><Relationship Id="rId3" Type="http://schemas.openxmlformats.org/officeDocument/2006/relationships/hyperlink" Target="http://export.sourcify.dev" TargetMode="External"/><Relationship Id="rId4" Type="http://schemas.openxmlformats.org/officeDocument/2006/relationships/hyperlink" Target="http://export.verifieralliance.org" TargetMode="Externa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2.xml"/><Relationship Id="rId3" Type="http://schemas.openxmlformats.org/officeDocument/2006/relationships/hyperlink" Target="http://export.sourcify.dev" TargetMode="External"/><Relationship Id="rId4" Type="http://schemas.openxmlformats.org/officeDocument/2006/relationships/image" Target="../media/image32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6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4.xml"/><Relationship Id="rId3" Type="http://schemas.openxmlformats.org/officeDocument/2006/relationships/hyperlink" Target="http://export.sourcify.dev" TargetMode="External"/><Relationship Id="rId4" Type="http://schemas.openxmlformats.org/officeDocument/2006/relationships/hyperlink" Target="http://export.verifieralliance.org" TargetMode="Externa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5.xml"/><Relationship Id="rId3" Type="http://schemas.openxmlformats.org/officeDocument/2006/relationships/hyperlink" Target="http://export.sourcify.dev" TargetMode="External"/><Relationship Id="rId4" Type="http://schemas.openxmlformats.org/officeDocument/2006/relationships/hyperlink" Target="http://export.verifieralliance.org" TargetMode="Externa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1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8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18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9.xml"/><Relationship Id="rId3" Type="http://schemas.openxmlformats.org/officeDocument/2006/relationships/hyperlink" Target="http://export.sourcify.dev" TargetMode="External"/><Relationship Id="rId4" Type="http://schemas.openxmlformats.org/officeDocument/2006/relationships/hyperlink" Target="http://export.verifieralliance.org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2.gif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27.png"/><Relationship Id="rId4" Type="http://schemas.openxmlformats.org/officeDocument/2006/relationships/hyperlink" Target="https://x.com/sourcifyeth" TargetMode="External"/><Relationship Id="rId5" Type="http://schemas.openxmlformats.org/officeDocument/2006/relationships/image" Target="../media/image29.png"/><Relationship Id="rId6" Type="http://schemas.openxmlformats.org/officeDocument/2006/relationships/hyperlink" Target="https://x.com/verifalliance" TargetMode="Externa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38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38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39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28.png"/><Relationship Id="rId4" Type="http://schemas.openxmlformats.org/officeDocument/2006/relationships/image" Target="../media/image30.png"/><Relationship Id="rId5" Type="http://schemas.openxmlformats.org/officeDocument/2006/relationships/image" Target="../media/image39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28.png"/><Relationship Id="rId4" Type="http://schemas.openxmlformats.org/officeDocument/2006/relationships/image" Target="../media/image30.png"/><Relationship Id="rId5" Type="http://schemas.openxmlformats.org/officeDocument/2006/relationships/image" Target="../media/image39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28.png"/><Relationship Id="rId4" Type="http://schemas.openxmlformats.org/officeDocument/2006/relationships/image" Target="../media/image30.png"/><Relationship Id="rId5" Type="http://schemas.openxmlformats.org/officeDocument/2006/relationships/image" Target="../media/image3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Relationship Id="rId4" Type="http://schemas.openxmlformats.org/officeDocument/2006/relationships/image" Target="../media/image35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28.png"/><Relationship Id="rId4" Type="http://schemas.openxmlformats.org/officeDocument/2006/relationships/image" Target="../media/image30.png"/><Relationship Id="rId5" Type="http://schemas.openxmlformats.org/officeDocument/2006/relationships/image" Target="../media/image39.png"/><Relationship Id="rId6" Type="http://schemas.openxmlformats.org/officeDocument/2006/relationships/image" Target="../media/image34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28.png"/><Relationship Id="rId4" Type="http://schemas.openxmlformats.org/officeDocument/2006/relationships/image" Target="../media/image30.png"/><Relationship Id="rId5" Type="http://schemas.openxmlformats.org/officeDocument/2006/relationships/image" Target="../media/image39.png"/><Relationship Id="rId6" Type="http://schemas.openxmlformats.org/officeDocument/2006/relationships/image" Target="../media/image34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28.png"/><Relationship Id="rId4" Type="http://schemas.openxmlformats.org/officeDocument/2006/relationships/image" Target="../media/image30.png"/><Relationship Id="rId5" Type="http://schemas.openxmlformats.org/officeDocument/2006/relationships/image" Target="../media/image39.png"/><Relationship Id="rId6" Type="http://schemas.openxmlformats.org/officeDocument/2006/relationships/image" Target="../media/image34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3.xml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36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Relationship Id="rId4" Type="http://schemas.openxmlformats.org/officeDocument/2006/relationships/image" Target="../media/image9.png"/><Relationship Id="rId5" Type="http://schemas.openxmlformats.org/officeDocument/2006/relationships/image" Target="../media/image3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hyperlink" Target="http://goerli.etherscan.io/address/0x7a250d5630B4cF539739dF2C5dAcb4c659F2488D" TargetMode="External"/><Relationship Id="rId4" Type="http://schemas.openxmlformats.org/officeDocument/2006/relationships/hyperlink" Target="https://rinkeby.etherscan.io/address/0x74FbCcEB9a11821cF7098494d887881C2f0e479a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B50AA"/>
        </a:solid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7"/>
          <p:cNvSpPr txBox="1"/>
          <p:nvPr/>
        </p:nvSpPr>
        <p:spPr>
          <a:xfrm>
            <a:off x="311700" y="983775"/>
            <a:ext cx="8520600" cy="1666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The State of Source-Code Verification: Closed, Painful, and Ready for Change</a:t>
            </a:r>
            <a:endParaRPr b="1" sz="2180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03" name="Google Shape;103;p27"/>
          <p:cNvSpPr txBox="1"/>
          <p:nvPr/>
        </p:nvSpPr>
        <p:spPr>
          <a:xfrm>
            <a:off x="311700" y="3052283"/>
            <a:ext cx="8520600" cy="133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b="1" lang="en" sz="3157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Kaan Uzdoğan</a:t>
            </a:r>
            <a:endParaRPr b="1" sz="3157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t/>
            </a:r>
            <a:endParaRPr sz="500">
              <a:solidFill>
                <a:srgbClr val="A9BDEE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t/>
            </a:r>
            <a:endParaRPr sz="500">
              <a:solidFill>
                <a:srgbClr val="A9BDEE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104" name="Google Shape;104;p27"/>
          <p:cNvCxnSpPr/>
          <p:nvPr/>
        </p:nvCxnSpPr>
        <p:spPr>
          <a:xfrm>
            <a:off x="395875" y="2836325"/>
            <a:ext cx="8252700" cy="0"/>
          </a:xfrm>
          <a:prstGeom prst="straightConnector1">
            <a:avLst/>
          </a:prstGeom>
          <a:noFill/>
          <a:ln cap="flat" cmpd="sng" w="76200">
            <a:solidFill>
              <a:srgbClr val="FF858D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05" name="Google Shape;10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5875" y="4007364"/>
            <a:ext cx="469824" cy="469824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27"/>
          <p:cNvSpPr txBox="1"/>
          <p:nvPr/>
        </p:nvSpPr>
        <p:spPr>
          <a:xfrm>
            <a:off x="854897" y="4033070"/>
            <a:ext cx="1428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EFEFEF"/>
                </a:solidFill>
                <a:latin typeface="VT323"/>
                <a:ea typeface="VT323"/>
                <a:cs typeface="VT323"/>
                <a:sym typeface="VT323"/>
              </a:rPr>
              <a:t>sourcify.dev</a:t>
            </a:r>
            <a:endParaRPr sz="1600">
              <a:solidFill>
                <a:srgbClr val="EFEFEF"/>
              </a:solidFill>
              <a:latin typeface="VT323"/>
              <a:ea typeface="VT323"/>
              <a:cs typeface="VT323"/>
              <a:sym typeface="VT323"/>
            </a:endParaRPr>
          </a:p>
        </p:txBody>
      </p:sp>
      <p:pic>
        <p:nvPicPr>
          <p:cNvPr id="107" name="Google Shape;107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5875" y="4601420"/>
            <a:ext cx="1166909" cy="31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Problems</a:t>
            </a:r>
            <a:endParaRPr/>
          </a:p>
        </p:txBody>
      </p:sp>
      <p:sp>
        <p:nvSpPr>
          <p:cNvPr id="161" name="Google Shape;161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Current players not incentivized to open-up themselves.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Requires active pushing and raising awareness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</a:t>
            </a:r>
            <a:r>
              <a:rPr lang="en"/>
              <a:t>ot a “sexy” thing to build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9288" y="1203125"/>
            <a:ext cx="4245424" cy="147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75688" y="3233999"/>
            <a:ext cx="6592627" cy="85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Solidity side project, within EF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Spun out w/Solidity to </a:t>
            </a:r>
            <a:r>
              <a:rPr lang="en" u="sng">
                <a:solidFill>
                  <a:schemeClr val="hlink"/>
                </a:solidFill>
                <a:hlinkClick r:id="rId3"/>
              </a:rPr>
              <a:t>argot.org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Non-profit, </a:t>
            </a:r>
            <a:r>
              <a:rPr b="1" lang="en"/>
              <a:t>no revenue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3 person team</a:t>
            </a:r>
            <a:endParaRPr/>
          </a:p>
        </p:txBody>
      </p:sp>
      <p:pic>
        <p:nvPicPr>
          <p:cNvPr id="173" name="Google Shape;173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693" y="344170"/>
            <a:ext cx="2040705" cy="70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26825" y="1737141"/>
            <a:ext cx="2805475" cy="756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08318" y="2863998"/>
            <a:ext cx="1485275" cy="148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3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829363" y="2863985"/>
            <a:ext cx="1485274" cy="1485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3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150400" y="2863985"/>
            <a:ext cx="1485274" cy="1485274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8"/>
          <p:cNvSpPr txBox="1"/>
          <p:nvPr/>
        </p:nvSpPr>
        <p:spPr>
          <a:xfrm>
            <a:off x="1508325" y="4346979"/>
            <a:ext cx="1485300" cy="4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B50AA"/>
                </a:solidFill>
                <a:latin typeface="IBM Plex Sans"/>
                <a:ea typeface="IBM Plex Sans"/>
                <a:cs typeface="IBM Plex Sans"/>
                <a:sym typeface="IBM Plex Sans"/>
              </a:rPr>
              <a:t>@manuelwedler</a:t>
            </a:r>
            <a:endParaRPr sz="1200">
              <a:solidFill>
                <a:srgbClr val="2B50AA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79" name="Google Shape;179;p38"/>
          <p:cNvSpPr txBox="1"/>
          <p:nvPr/>
        </p:nvSpPr>
        <p:spPr>
          <a:xfrm>
            <a:off x="3829350" y="4340028"/>
            <a:ext cx="1485300" cy="4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B50AA"/>
                </a:solidFill>
                <a:latin typeface="IBM Plex Sans"/>
                <a:ea typeface="IBM Plex Sans"/>
                <a:cs typeface="IBM Plex Sans"/>
                <a:sym typeface="IBM Plex Sans"/>
              </a:rPr>
              <a:t>@kuzdogan</a:t>
            </a:r>
            <a:endParaRPr sz="1200">
              <a:solidFill>
                <a:srgbClr val="2B50AA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80" name="Google Shape;180;p38"/>
          <p:cNvSpPr txBox="1"/>
          <p:nvPr/>
        </p:nvSpPr>
        <p:spPr>
          <a:xfrm>
            <a:off x="6150375" y="4346979"/>
            <a:ext cx="1485300" cy="4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B50AA"/>
                </a:solidFill>
                <a:latin typeface="IBM Plex Sans"/>
                <a:ea typeface="IBM Plex Sans"/>
                <a:cs typeface="IBM Plex Sans"/>
                <a:sym typeface="IBM Plex Sans"/>
              </a:rPr>
              <a:t>@marcocastignoli</a:t>
            </a:r>
            <a:endParaRPr sz="1200">
              <a:solidFill>
                <a:srgbClr val="2B50AA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181" name="Google Shape;181;p3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512135" y="883975"/>
            <a:ext cx="1834849" cy="5635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371" y="2354337"/>
            <a:ext cx="4440442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39" title="vera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08701" y="0"/>
            <a:ext cx="3532675" cy="5281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4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Easy, unified, and open access to the source-code of EVM smart contracts.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Public shared Postgres database of verified contracts.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Exported daily in Parquet format</a:t>
            </a:r>
            <a:endParaRPr/>
          </a:p>
        </p:txBody>
      </p:sp>
      <p:pic>
        <p:nvPicPr>
          <p:cNvPr id="193" name="Google Shape;19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321" y="461975"/>
            <a:ext cx="4440442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1325" y="3601717"/>
            <a:ext cx="1757693" cy="2694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40" title="Color_BS_logo_hor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1325" y="3145402"/>
            <a:ext cx="2083825" cy="30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5749" y="3954267"/>
            <a:ext cx="1652021" cy="572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4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507788" y="2480250"/>
            <a:ext cx="1909325" cy="1909325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40"/>
          <p:cNvSpPr txBox="1"/>
          <p:nvPr/>
        </p:nvSpPr>
        <p:spPr>
          <a:xfrm>
            <a:off x="6526138" y="4389575"/>
            <a:ext cx="187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u="sng">
                <a:solidFill>
                  <a:schemeClr val="accent5"/>
                </a:solidFill>
                <a:latin typeface="IBM Plex Sans"/>
                <a:ea typeface="IBM Plex Sans"/>
                <a:cs typeface="IBM Plex Sans"/>
                <a:sym typeface="IBM Plex Sans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verifieralliance.org</a:t>
            </a:r>
            <a:endParaRPr>
              <a:solidFill>
                <a:srgbClr val="2B50AA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Solutions</a:t>
            </a:r>
            <a:endParaRPr/>
          </a:p>
        </p:txBody>
      </p:sp>
      <p:sp>
        <p:nvSpPr>
          <p:cNvPr id="204" name="Google Shape;204;p4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Solutions</a:t>
            </a:r>
            <a:endParaRPr/>
          </a:p>
        </p:txBody>
      </p:sp>
      <p:sp>
        <p:nvSpPr>
          <p:cNvPr id="210" name="Google Shape;210;p4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Open Source EVERYTHING</a:t>
            </a:r>
            <a:endParaRPr b="1">
              <a:latin typeface="IBM Plex Mono"/>
              <a:ea typeface="IBM Plex Mono"/>
              <a:cs typeface="IBM Plex Mono"/>
              <a:sym typeface="IBM Plex Mon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Solutions</a:t>
            </a:r>
            <a:endParaRPr/>
          </a:p>
        </p:txBody>
      </p:sp>
      <p:sp>
        <p:nvSpPr>
          <p:cNvPr id="216" name="Google Shape;216;p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Open Source EVERYTHING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Verification logic    </a:t>
            </a:r>
            <a:r>
              <a:rPr lang="en">
                <a:latin typeface="IBM Plex Mono"/>
                <a:ea typeface="IBM Plex Mono"/>
                <a:cs typeface="IBM Plex Mono"/>
                <a:sym typeface="IBM Plex Mono"/>
              </a:rPr>
              <a:t>@ethereum-sourcify/lib-sourcify</a:t>
            </a:r>
            <a:endParaRPr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9144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latin typeface="IBM Plex Mono"/>
              <a:ea typeface="IBM Plex Mono"/>
              <a:cs typeface="IBM Plex Mono"/>
              <a:sym typeface="IBM Plex Mon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Solutions</a:t>
            </a:r>
            <a:endParaRPr/>
          </a:p>
        </p:txBody>
      </p:sp>
      <p:sp>
        <p:nvSpPr>
          <p:cNvPr id="222" name="Google Shape;222;p4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Open Source EVERYTHING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Verification logic    </a:t>
            </a:r>
            <a:r>
              <a:rPr lang="en">
                <a:latin typeface="IBM Plex Mono"/>
                <a:ea typeface="IBM Plex Mono"/>
                <a:cs typeface="IBM Plex Mono"/>
                <a:sym typeface="IBM Plex Mono"/>
              </a:rPr>
              <a:t>@ethereum-sourcify/lib-sourcify</a:t>
            </a:r>
            <a:endParaRPr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i="1" lang="en"/>
              <a:t>Browser friendly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Example: Local verification on </a:t>
            </a:r>
            <a:r>
              <a:rPr b="1" lang="en"/>
              <a:t>Otterscan</a:t>
            </a:r>
            <a:endParaRPr b="1"/>
          </a:p>
        </p:txBody>
      </p:sp>
      <p:pic>
        <p:nvPicPr>
          <p:cNvPr id="223" name="Google Shape;223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87875" y="677900"/>
            <a:ext cx="1600575" cy="160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Solutions</a:t>
            </a:r>
            <a:endParaRPr/>
          </a:p>
        </p:txBody>
      </p:sp>
      <p:sp>
        <p:nvSpPr>
          <p:cNvPr id="229" name="Google Shape;229;p4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Open Source EVERYTHING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Verification logic    </a:t>
            </a:r>
            <a:r>
              <a:rPr lang="en">
                <a:latin typeface="IBM Plex Mono"/>
                <a:ea typeface="IBM Plex Mono"/>
                <a:cs typeface="IBM Plex Mono"/>
                <a:sym typeface="IBM Plex Mono"/>
              </a:rPr>
              <a:t>@ethereum-sourcify/lib-sourcify</a:t>
            </a:r>
            <a:endParaRPr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Reusable npm package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Example: Local verification on </a:t>
            </a:r>
            <a:r>
              <a:rPr b="1" lang="en"/>
              <a:t>Otterscan</a:t>
            </a:r>
            <a:endParaRPr b="1"/>
          </a:p>
        </p:txBody>
      </p:sp>
      <p:pic>
        <p:nvPicPr>
          <p:cNvPr id="230" name="Google Shape;230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" y="575275"/>
            <a:ext cx="9632575" cy="3881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3063" y="152400"/>
            <a:ext cx="8117873" cy="4609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Solutions</a:t>
            </a:r>
            <a:endParaRPr/>
          </a:p>
        </p:txBody>
      </p:sp>
      <p:sp>
        <p:nvSpPr>
          <p:cNvPr id="236" name="Google Shape;236;p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Open Source EVERYTHING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Verification logic    </a:t>
            </a:r>
            <a:r>
              <a:rPr lang="en">
                <a:latin typeface="IBM Plex Mono"/>
                <a:ea typeface="IBM Plex Mono"/>
                <a:cs typeface="IBM Plex Mono"/>
                <a:sym typeface="IBM Plex Mono"/>
              </a:rPr>
              <a:t>@ethereum-sourcify/lib-sourcify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Solutions</a:t>
            </a:r>
            <a:endParaRPr/>
          </a:p>
        </p:txBody>
      </p:sp>
      <p:sp>
        <p:nvSpPr>
          <p:cNvPr id="242" name="Google Shape;242;p4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Open Source EVERYTHING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Verification logic    </a:t>
            </a:r>
            <a:r>
              <a:rPr lang="en">
                <a:latin typeface="IBM Plex Mono"/>
                <a:ea typeface="IBM Plex Mono"/>
                <a:cs typeface="IBM Plex Mono"/>
                <a:sym typeface="IBM Plex Mono"/>
              </a:rPr>
              <a:t>@ethereum-sourcify/lib-sourcify</a:t>
            </a:r>
            <a:endParaRPr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Sourcify server: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https://sourcify.dev/server</a:t>
            </a:r>
            <a:r>
              <a:rPr lang="en"/>
              <a:t> </a:t>
            </a:r>
            <a:endParaRPr/>
          </a:p>
          <a:p>
            <a:pPr indent="0" lvl="0" marL="9144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Solutions</a:t>
            </a:r>
            <a:endParaRPr/>
          </a:p>
        </p:txBody>
      </p:sp>
      <p:sp>
        <p:nvSpPr>
          <p:cNvPr id="248" name="Google Shape;248;p4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Open Source EVERYTHING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Verification logic    </a:t>
            </a:r>
            <a:r>
              <a:rPr lang="en">
                <a:latin typeface="IBM Plex Mono"/>
                <a:ea typeface="IBM Plex Mono"/>
                <a:cs typeface="IBM Plex Mono"/>
                <a:sym typeface="IBM Plex Mono"/>
              </a:rPr>
              <a:t>@ethereum-sourcify/lib-sourcify</a:t>
            </a:r>
            <a:endParaRPr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Sourcify server: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https://sourcify.dev/server</a:t>
            </a:r>
            <a:r>
              <a:rPr lang="en"/>
              <a:t>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Repository UI: </a:t>
            </a:r>
            <a:r>
              <a:rPr lang="en" u="sng">
                <a:solidFill>
                  <a:schemeClr val="hlink"/>
                </a:solidFill>
                <a:hlinkClick r:id="rId4"/>
              </a:rPr>
              <a:t>https://repo.sourcify.dev</a:t>
            </a:r>
            <a:r>
              <a:rPr lang="en"/>
              <a:t> </a:t>
            </a:r>
            <a:endParaRPr/>
          </a:p>
          <a:p>
            <a:pPr indent="0" lvl="0" marL="9144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Solutions</a:t>
            </a:r>
            <a:endParaRPr/>
          </a:p>
        </p:txBody>
      </p:sp>
      <p:sp>
        <p:nvSpPr>
          <p:cNvPr id="254" name="Google Shape;254;p4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Open Source EVERYTHING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Verification logic    </a:t>
            </a:r>
            <a:r>
              <a:rPr lang="en">
                <a:latin typeface="IBM Plex Mono"/>
                <a:ea typeface="IBM Plex Mono"/>
                <a:cs typeface="IBM Plex Mono"/>
                <a:sym typeface="IBM Plex Mono"/>
              </a:rPr>
              <a:t>@ethereum-sourcify/lib-sourcify</a:t>
            </a:r>
            <a:endParaRPr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Sourcify server: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https://sourcify.dev/server</a:t>
            </a:r>
            <a:r>
              <a:rPr lang="en"/>
              <a:t>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Repository UI: </a:t>
            </a:r>
            <a:r>
              <a:rPr lang="en" u="sng">
                <a:solidFill>
                  <a:schemeClr val="hlink"/>
                </a:solidFill>
                <a:hlinkClick r:id="rId4"/>
              </a:rPr>
              <a:t>https://repo.sourcify.dev</a:t>
            </a:r>
            <a:r>
              <a:rPr lang="en"/>
              <a:t>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4byte signature database: </a:t>
            </a:r>
            <a:r>
              <a:rPr lang="en" u="sng">
                <a:solidFill>
                  <a:schemeClr val="hlink"/>
                </a:solidFill>
                <a:hlinkClick r:id="rId5"/>
              </a:rPr>
              <a:t>https://4byte.sourcify.dev</a:t>
            </a:r>
            <a:r>
              <a:rPr lang="en"/>
              <a:t> 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 u="sng">
                <a:solidFill>
                  <a:schemeClr val="hlink"/>
                </a:solidFill>
                <a:hlinkClick r:id="rId6"/>
              </a:rPr>
              <a:t>api.openchain.xyz</a:t>
            </a:r>
            <a:r>
              <a:rPr lang="en"/>
              <a:t> → </a:t>
            </a:r>
            <a:r>
              <a:rPr lang="en" u="sng">
                <a:solidFill>
                  <a:schemeClr val="hlink"/>
                </a:solidFill>
                <a:hlinkClick r:id="rId7"/>
              </a:rPr>
              <a:t>api.4byte.sourcify.dev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Solutions</a:t>
            </a:r>
            <a:endParaRPr/>
          </a:p>
        </p:txBody>
      </p:sp>
      <p:sp>
        <p:nvSpPr>
          <p:cNvPr id="260" name="Google Shape;260;p5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Open Source EVERYTHING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Verification logic    </a:t>
            </a:r>
            <a:r>
              <a:rPr lang="en">
                <a:latin typeface="IBM Plex Mono"/>
                <a:ea typeface="IBM Plex Mono"/>
                <a:cs typeface="IBM Plex Mono"/>
                <a:sym typeface="IBM Plex Mono"/>
              </a:rPr>
              <a:t>@ethereum-sourcify/lib-sourcify</a:t>
            </a:r>
            <a:endParaRPr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Sourcify server: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https://sourcify.dev/server</a:t>
            </a:r>
            <a:r>
              <a:rPr lang="en"/>
              <a:t>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Repository UI: </a:t>
            </a:r>
            <a:r>
              <a:rPr lang="en" u="sng">
                <a:solidFill>
                  <a:schemeClr val="hlink"/>
                </a:solidFill>
                <a:hlinkClick r:id="rId4"/>
              </a:rPr>
              <a:t>https://repo.sourcify.dev</a:t>
            </a:r>
            <a:r>
              <a:rPr lang="en"/>
              <a:t>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4byte signature database: </a:t>
            </a:r>
            <a:r>
              <a:rPr lang="en" u="sng">
                <a:solidFill>
                  <a:schemeClr val="hlink"/>
                </a:solidFill>
                <a:hlinkClick r:id="rId5"/>
              </a:rPr>
              <a:t>https://4byte.sourcify.dev</a:t>
            </a:r>
            <a:r>
              <a:rPr lang="en"/>
              <a:t> 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 u="sng">
                <a:solidFill>
                  <a:schemeClr val="hlink"/>
                </a:solidFill>
                <a:hlinkClick r:id="rId6"/>
              </a:rPr>
              <a:t>api.openchain.xyz</a:t>
            </a:r>
            <a:r>
              <a:rPr lang="en"/>
              <a:t> → </a:t>
            </a:r>
            <a:r>
              <a:rPr lang="en" u="sng">
                <a:solidFill>
                  <a:schemeClr val="hlink"/>
                </a:solidFill>
                <a:hlinkClick r:id="rId7"/>
              </a:rPr>
              <a:t>api.4byte.sourcify.dev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61" name="Google Shape;261;p5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31069" y="0"/>
            <a:ext cx="888186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Solutions</a:t>
            </a:r>
            <a:endParaRPr/>
          </a:p>
        </p:txBody>
      </p:sp>
      <p:sp>
        <p:nvSpPr>
          <p:cNvPr id="267" name="Google Shape;267;p5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Open Source EVERYTHING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Verification logic    </a:t>
            </a:r>
            <a:r>
              <a:rPr lang="en">
                <a:latin typeface="IBM Plex Mono"/>
                <a:ea typeface="IBM Plex Mono"/>
                <a:cs typeface="IBM Plex Mono"/>
                <a:sym typeface="IBM Plex Mono"/>
              </a:rPr>
              <a:t>@ethereum-sourcify/lib-sourcify</a:t>
            </a:r>
            <a:endParaRPr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Sourcify server: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https://sourcify.dev/server</a:t>
            </a:r>
            <a:r>
              <a:rPr lang="en"/>
              <a:t>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Repository UI: </a:t>
            </a:r>
            <a:r>
              <a:rPr lang="en" u="sng">
                <a:solidFill>
                  <a:schemeClr val="hlink"/>
                </a:solidFill>
                <a:hlinkClick r:id="rId4"/>
              </a:rPr>
              <a:t>https://repo.sourcify.dev</a:t>
            </a:r>
            <a:r>
              <a:rPr lang="en"/>
              <a:t>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4byte signature database: </a:t>
            </a:r>
            <a:r>
              <a:rPr lang="en" u="sng">
                <a:solidFill>
                  <a:schemeClr val="hlink"/>
                </a:solidFill>
                <a:hlinkClick r:id="rId5"/>
              </a:rPr>
              <a:t>https://4byte.sourcify.dev</a:t>
            </a:r>
            <a:r>
              <a:rPr lang="en"/>
              <a:t> 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 u="sng">
                <a:solidFill>
                  <a:schemeClr val="hlink"/>
                </a:solidFill>
                <a:hlinkClick r:id="rId6"/>
              </a:rPr>
              <a:t>api.openchain.xyz</a:t>
            </a:r>
            <a:r>
              <a:rPr lang="en"/>
              <a:t> → </a:t>
            </a:r>
            <a:r>
              <a:rPr lang="en" u="sng">
                <a:solidFill>
                  <a:schemeClr val="hlink"/>
                </a:solidFill>
                <a:hlinkClick r:id="rId7"/>
              </a:rPr>
              <a:t>api.4byte.sourcify.dev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Solutions</a:t>
            </a:r>
            <a:endParaRPr/>
          </a:p>
        </p:txBody>
      </p:sp>
      <p:sp>
        <p:nvSpPr>
          <p:cNvPr id="273" name="Google Shape;273;p5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Open Source EVERYTHING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Verification logic    </a:t>
            </a:r>
            <a:r>
              <a:rPr lang="en">
                <a:latin typeface="IBM Plex Mono"/>
                <a:ea typeface="IBM Plex Mono"/>
                <a:cs typeface="IBM Plex Mono"/>
                <a:sym typeface="IBM Plex Mono"/>
              </a:rPr>
              <a:t>@ethereum-sourcify/lib-sourcify</a:t>
            </a:r>
            <a:endParaRPr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Sourcify server: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https://sourcify.dev/server</a:t>
            </a:r>
            <a:r>
              <a:rPr lang="en"/>
              <a:t>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Repository UI: </a:t>
            </a:r>
            <a:r>
              <a:rPr lang="en" u="sng">
                <a:solidFill>
                  <a:schemeClr val="hlink"/>
                </a:solidFill>
                <a:hlinkClick r:id="rId4"/>
              </a:rPr>
              <a:t>https://repo.sourcify.dev</a:t>
            </a:r>
            <a:r>
              <a:rPr lang="en"/>
              <a:t>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4byte signature database: </a:t>
            </a:r>
            <a:r>
              <a:rPr lang="en" u="sng">
                <a:solidFill>
                  <a:schemeClr val="hlink"/>
                </a:solidFill>
                <a:hlinkClick r:id="rId5"/>
              </a:rPr>
              <a:t>https://4byte.sourcify.dev</a:t>
            </a:r>
            <a:r>
              <a:rPr lang="en"/>
              <a:t> 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 u="sng">
                <a:solidFill>
                  <a:schemeClr val="hlink"/>
                </a:solidFill>
                <a:hlinkClick r:id="rId6"/>
              </a:rPr>
              <a:t>api.openchain.xyz</a:t>
            </a:r>
            <a:r>
              <a:rPr lang="en"/>
              <a:t> → </a:t>
            </a:r>
            <a:r>
              <a:rPr lang="en" u="sng">
                <a:solidFill>
                  <a:schemeClr val="hlink"/>
                </a:solidFill>
                <a:hlinkClick r:id="rId7"/>
              </a:rPr>
              <a:t>api.4byte.sourcify.dev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Self hosted Sourcify instances: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 u="sng">
                <a:solidFill>
                  <a:schemeClr val="hlink"/>
                </a:solidFill>
                <a:hlinkClick r:id="rId8"/>
              </a:rPr>
              <a:t>https://server-verify.hashscan.io</a:t>
            </a:r>
            <a:r>
              <a:rPr lang="en"/>
              <a:t> 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 u="sng">
                <a:solidFill>
                  <a:schemeClr val="hlink"/>
                </a:solidFill>
                <a:hlinkClick r:id="rId9"/>
              </a:rPr>
              <a:t>https://sourcify-api-monad.blockvision.org</a:t>
            </a:r>
            <a:r>
              <a:rPr lang="en"/>
              <a:t> 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 u="sng">
                <a:solidFill>
                  <a:schemeClr val="hlink"/>
                </a:solidFill>
                <a:hlinkClick r:id="rId10"/>
              </a:rPr>
              <a:t>https://sourcify.roninchain.com/server</a:t>
            </a:r>
            <a:r>
              <a:rPr lang="en"/>
              <a:t> 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 u="sng">
                <a:solidFill>
                  <a:schemeClr val="hlink"/>
                </a:solidFill>
                <a:hlinkClick r:id="rId11"/>
              </a:rPr>
              <a:t>https://sourcify.parsec.finance</a:t>
            </a:r>
            <a:r>
              <a:rPr lang="en"/>
              <a:t> 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 u="sng">
                <a:solidFill>
                  <a:schemeClr val="hlink"/>
                </a:solidFill>
                <a:hlinkClick r:id="rId12"/>
              </a:rPr>
              <a:t>https://verify-api.vechainstats.com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 u="sng">
                <a:solidFill>
                  <a:schemeClr val="hlink"/>
                </a:solidFill>
                <a:hlinkClick r:id="rId13"/>
              </a:rPr>
              <a:t>https://sourcify.walnut.dev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Solutions</a:t>
            </a:r>
            <a:endParaRPr/>
          </a:p>
        </p:txBody>
      </p:sp>
      <p:sp>
        <p:nvSpPr>
          <p:cNvPr id="279" name="Google Shape;279;p5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Open Source EVERYTHING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Solutions</a:t>
            </a:r>
            <a:endParaRPr/>
          </a:p>
        </p:txBody>
      </p:sp>
      <p:sp>
        <p:nvSpPr>
          <p:cNvPr id="285" name="Google Shape;285;p5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Open Source EVERYTHING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Verify EVERYWHERE</a:t>
            </a:r>
            <a:endParaRPr b="1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Solutions</a:t>
            </a:r>
            <a:endParaRPr/>
          </a:p>
        </p:txBody>
      </p:sp>
      <p:sp>
        <p:nvSpPr>
          <p:cNvPr id="291" name="Google Shape;291;p5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Open Source EVERYTHING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Verify EVERYWHERE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Sourcify backend:</a:t>
            </a:r>
            <a:r>
              <a:rPr b="1" lang="en"/>
              <a:t> </a:t>
            </a:r>
            <a:r>
              <a:rPr lang="en"/>
              <a:t>Verified on Sourcify → Call other verifiers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Etherscan limitation: Max. 250 verif./day regardless of tier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9325" y="143925"/>
            <a:ext cx="7965348" cy="453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Solutions</a:t>
            </a:r>
            <a:endParaRPr/>
          </a:p>
        </p:txBody>
      </p:sp>
      <p:sp>
        <p:nvSpPr>
          <p:cNvPr id="297" name="Google Shape;297;p5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Open Source EVERYTHING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Verify EVERYWHERE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Sourcify backend:</a:t>
            </a:r>
            <a:r>
              <a:rPr b="1" lang="en"/>
              <a:t> </a:t>
            </a:r>
            <a:r>
              <a:rPr lang="en"/>
              <a:t>Verified on Sourcify → Call other verifiers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Etherscan limitation: Max. 250 verif./day regardless of tier</a:t>
            </a:r>
            <a:endParaRPr/>
          </a:p>
        </p:txBody>
      </p:sp>
      <p:pic>
        <p:nvPicPr>
          <p:cNvPr id="298" name="Google Shape;298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4262" y="-1956475"/>
            <a:ext cx="7075475" cy="726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Solutions</a:t>
            </a:r>
            <a:endParaRPr/>
          </a:p>
        </p:txBody>
      </p:sp>
      <p:sp>
        <p:nvSpPr>
          <p:cNvPr id="304" name="Google Shape;304;p5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Open Source EVERYTHING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Verify EVERYWHERE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Sourcify backend:</a:t>
            </a:r>
            <a:r>
              <a:rPr b="1" lang="en"/>
              <a:t> </a:t>
            </a:r>
            <a:r>
              <a:rPr lang="en"/>
              <a:t>Verified on Sourcify → Call other verifiers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Etherscan limitation: Max. 250 verif./day regardless of tier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Verifier Alliance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Solutions</a:t>
            </a:r>
            <a:endParaRPr/>
          </a:p>
        </p:txBody>
      </p:sp>
      <p:sp>
        <p:nvSpPr>
          <p:cNvPr id="310" name="Google Shape;310;p5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Open Source EVERYTHING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Verify EVERYWHERE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Sourcify backend:</a:t>
            </a:r>
            <a:r>
              <a:rPr b="1" lang="en"/>
              <a:t> </a:t>
            </a:r>
            <a:r>
              <a:rPr lang="en"/>
              <a:t>Verified on Sourcify → Call other verifiers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Etherscan limitation: Max. 250 verif./day regardless of tier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Verifier Alliance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Remix Plugin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Solutions</a:t>
            </a:r>
            <a:endParaRPr/>
          </a:p>
        </p:txBody>
      </p:sp>
      <p:sp>
        <p:nvSpPr>
          <p:cNvPr id="316" name="Google Shape;316;p5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Open Source EVERYTHING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Verify EVERYWHERE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Sourcify backend:</a:t>
            </a:r>
            <a:r>
              <a:rPr b="1" lang="en"/>
              <a:t> </a:t>
            </a:r>
            <a:r>
              <a:rPr lang="en"/>
              <a:t>Verified on Sourcify → Call other verifiers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Etherscan limitation: Max. 250 verif./day regardless of tier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Verifier Alliance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Remix Plugin</a:t>
            </a:r>
            <a:endParaRPr/>
          </a:p>
        </p:txBody>
      </p:sp>
      <p:pic>
        <p:nvPicPr>
          <p:cNvPr id="317" name="Google Shape;317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0367"/>
            <a:ext cx="9144003" cy="4982767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59"/>
          <p:cNvSpPr/>
          <p:nvPr/>
        </p:nvSpPr>
        <p:spPr>
          <a:xfrm>
            <a:off x="372850" y="2660725"/>
            <a:ext cx="1948800" cy="20931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Solutions</a:t>
            </a:r>
            <a:endParaRPr/>
          </a:p>
        </p:txBody>
      </p:sp>
      <p:sp>
        <p:nvSpPr>
          <p:cNvPr id="324" name="Google Shape;324;p6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Open Source EVERYTHING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Verify EVERYWHERE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Sourcify backend:</a:t>
            </a:r>
            <a:r>
              <a:rPr b="1" lang="en"/>
              <a:t> </a:t>
            </a:r>
            <a:r>
              <a:rPr lang="en"/>
              <a:t>Verified on Sourcify → Call other verifiers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Etherscan limitation: Max. 250 verif./day regardless of tier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Verifier Alliance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Remix Plugin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6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Solutions</a:t>
            </a:r>
            <a:endParaRPr/>
          </a:p>
        </p:txBody>
      </p:sp>
      <p:sp>
        <p:nvSpPr>
          <p:cNvPr id="330" name="Google Shape;330;p6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Open Source EVERYTHING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Verify EVERYWHERE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Sourcify backend:</a:t>
            </a:r>
            <a:r>
              <a:rPr b="1" lang="en"/>
              <a:t> </a:t>
            </a:r>
            <a:r>
              <a:rPr lang="en"/>
              <a:t>Verified on Sourcify → Call other verifiers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Etherscan limitation: Max. 250 verif./day regardless of tier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Verifier Alliance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Remix Plugin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Hardhat v3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Foundry (TBD)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6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Solutions</a:t>
            </a:r>
            <a:endParaRPr/>
          </a:p>
        </p:txBody>
      </p:sp>
      <p:sp>
        <p:nvSpPr>
          <p:cNvPr id="336" name="Google Shape;336;p6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Open Source EVERYTHING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Verify EVERYWHERE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6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Solutions</a:t>
            </a:r>
            <a:endParaRPr/>
          </a:p>
        </p:txBody>
      </p:sp>
      <p:sp>
        <p:nvSpPr>
          <p:cNvPr id="342" name="Google Shape;342;p6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Open Source EVERYTHING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Verify EVERYWHERE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Open data</a:t>
            </a:r>
            <a:endParaRPr b="1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6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Solutions</a:t>
            </a:r>
            <a:endParaRPr/>
          </a:p>
        </p:txBody>
      </p:sp>
      <p:sp>
        <p:nvSpPr>
          <p:cNvPr id="348" name="Google Shape;348;p6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Open Source EVERYTHING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Verify EVERYWHERE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Open data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Share </a:t>
            </a:r>
            <a:r>
              <a:rPr lang="en" u="sng"/>
              <a:t>whole dataset</a:t>
            </a:r>
            <a:r>
              <a:rPr lang="en"/>
              <a:t> daily in Parquet format: </a:t>
            </a:r>
            <a:r>
              <a:rPr lang="en" u="sng">
                <a:solidFill>
                  <a:schemeClr val="hlink"/>
                </a:solidFill>
                <a:hlinkClick r:id="rId3"/>
              </a:rPr>
              <a:t>export.sourcify.dev</a:t>
            </a:r>
            <a:r>
              <a:rPr lang="en"/>
              <a:t> &amp; </a:t>
            </a:r>
            <a:r>
              <a:rPr lang="en" u="sng">
                <a:solidFill>
                  <a:schemeClr val="hlink"/>
                </a:solidFill>
                <a:hlinkClick r:id="rId4"/>
              </a:rPr>
              <a:t>export.verifieralliance.org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3" name="Google Shape;353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3925" y="152400"/>
            <a:ext cx="7896146" cy="48387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9325" y="143925"/>
            <a:ext cx="7965348" cy="4531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12900" y="1092218"/>
            <a:ext cx="5918175" cy="2959075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30"/>
          <p:cNvSpPr txBox="1"/>
          <p:nvPr/>
        </p:nvSpPr>
        <p:spPr>
          <a:xfrm>
            <a:off x="2686800" y="3481900"/>
            <a:ext cx="3770400" cy="4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Where are the contracts?</a:t>
            </a:r>
            <a:endParaRPr b="1"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6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Solutions</a:t>
            </a:r>
            <a:endParaRPr/>
          </a:p>
        </p:txBody>
      </p:sp>
      <p:sp>
        <p:nvSpPr>
          <p:cNvPr id="359" name="Google Shape;359;p6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Open Source EVERYTHING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Verify EVERYWHERE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Open data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Share </a:t>
            </a:r>
            <a:r>
              <a:rPr lang="en" u="sng"/>
              <a:t>whole dataset</a:t>
            </a:r>
            <a:r>
              <a:rPr lang="en"/>
              <a:t> daily in Parquet format: </a:t>
            </a:r>
            <a:r>
              <a:rPr lang="en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export.sourcify.dev</a:t>
            </a:r>
            <a:r>
              <a:rPr lang="en"/>
              <a:t> &amp; </a:t>
            </a:r>
            <a:r>
              <a:rPr lang="en" u="sng">
                <a:solidFill>
                  <a:schemeClr val="accent5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export.verifieralliance.org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6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Solutions</a:t>
            </a:r>
            <a:endParaRPr/>
          </a:p>
        </p:txBody>
      </p:sp>
      <p:sp>
        <p:nvSpPr>
          <p:cNvPr id="365" name="Google Shape;365;p6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Open Source EVERYTHING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Verify EVERYWHERE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Open data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Share </a:t>
            </a:r>
            <a:r>
              <a:rPr lang="en" u="sng"/>
              <a:t>whole dataset</a:t>
            </a:r>
            <a:r>
              <a:rPr lang="en"/>
              <a:t> daily in Parquet format: </a:t>
            </a:r>
            <a:r>
              <a:rPr lang="en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export.sourcify.dev</a:t>
            </a:r>
            <a:r>
              <a:rPr lang="en"/>
              <a:t> &amp; </a:t>
            </a:r>
            <a:r>
              <a:rPr lang="en" u="sng">
                <a:solidFill>
                  <a:schemeClr val="accent5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export.verifieralliance.org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BigQuery and Google Colab (Jupyter) Notebook</a:t>
            </a:r>
            <a:endParaRPr/>
          </a:p>
          <a:p>
            <a:pPr indent="0" lvl="0" marL="9144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6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Solutions</a:t>
            </a:r>
            <a:endParaRPr/>
          </a:p>
        </p:txBody>
      </p:sp>
      <p:sp>
        <p:nvSpPr>
          <p:cNvPr id="371" name="Google Shape;371;p6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Open Source EVERYTHING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Verify EVERYWHERE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Open data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Share </a:t>
            </a:r>
            <a:r>
              <a:rPr lang="en" u="sng"/>
              <a:t>whole dataset</a:t>
            </a:r>
            <a:r>
              <a:rPr lang="en"/>
              <a:t> daily in Parquet format: </a:t>
            </a:r>
            <a:r>
              <a:rPr lang="en" u="sng">
                <a:solidFill>
                  <a:schemeClr val="hlink"/>
                </a:solidFill>
                <a:hlinkClick r:id="rId3"/>
              </a:rPr>
              <a:t>export.sourcify.dev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Why it matters?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Bulk EVM Tooling testing, data analysis, feed AI model, build better decompiler, find vulnerability patterns…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BigQuery and Google Colab (Jupyter) Notebook</a:t>
            </a:r>
            <a:endParaRPr/>
          </a:p>
          <a:p>
            <a:pPr indent="0" lvl="0" marL="9144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72" name="Google Shape;372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9021"/>
            <a:ext cx="9144003" cy="50854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7" name="Google Shape;377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4660" y="152400"/>
            <a:ext cx="8159478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7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Solutions</a:t>
            </a:r>
            <a:endParaRPr/>
          </a:p>
        </p:txBody>
      </p:sp>
      <p:sp>
        <p:nvSpPr>
          <p:cNvPr id="383" name="Google Shape;383;p7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Open Source EVERYTHING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Verify EVERYWHERE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Open data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Share </a:t>
            </a:r>
            <a:r>
              <a:rPr lang="en" u="sng"/>
              <a:t>whole dataset</a:t>
            </a:r>
            <a:r>
              <a:rPr lang="en"/>
              <a:t> daily in Parquet format: </a:t>
            </a:r>
            <a:r>
              <a:rPr lang="en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export.sourcify.dev</a:t>
            </a:r>
            <a:r>
              <a:rPr lang="en"/>
              <a:t> &amp; </a:t>
            </a:r>
            <a:r>
              <a:rPr lang="en" u="sng">
                <a:solidFill>
                  <a:schemeClr val="accent5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export.verifieralliance.org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BigQuery and Google Colab (Jupyter) Notebook</a:t>
            </a:r>
            <a:endParaRPr/>
          </a:p>
          <a:p>
            <a:pPr indent="0" lvl="0" marL="9144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7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Solutions</a:t>
            </a:r>
            <a:endParaRPr/>
          </a:p>
        </p:txBody>
      </p:sp>
      <p:sp>
        <p:nvSpPr>
          <p:cNvPr id="389" name="Google Shape;389;p7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Open Source EVERYTHING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Verify EVERYWHERE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Open data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Share </a:t>
            </a:r>
            <a:r>
              <a:rPr lang="en" u="sng"/>
              <a:t>whole dataset</a:t>
            </a:r>
            <a:r>
              <a:rPr lang="en"/>
              <a:t> daily in Parquet format: </a:t>
            </a:r>
            <a:r>
              <a:rPr lang="en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export.sourcify.dev</a:t>
            </a:r>
            <a:r>
              <a:rPr lang="en"/>
              <a:t> &amp; </a:t>
            </a:r>
            <a:r>
              <a:rPr lang="en" u="sng">
                <a:solidFill>
                  <a:schemeClr val="accent5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export.verifieralliance.org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BigQuery and Google Colab (Jupyter) Notebook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AI Playground</a:t>
            </a:r>
            <a:endParaRPr/>
          </a:p>
          <a:p>
            <a:pPr indent="0" lvl="0" marL="9144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4" name="Google Shape;394;p72"/>
          <p:cNvPicPr preferRelativeResize="0"/>
          <p:nvPr/>
        </p:nvPicPr>
        <p:blipFill rotWithShape="1">
          <a:blip r:embed="rId3">
            <a:alphaModFix/>
          </a:blip>
          <a:srcRect b="42834" l="0" r="0" t="0"/>
          <a:stretch/>
        </p:blipFill>
        <p:spPr>
          <a:xfrm>
            <a:off x="-125300" y="550800"/>
            <a:ext cx="9403776" cy="3491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" name="Google Shape;399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70781"/>
            <a:ext cx="9144003" cy="3906739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p73"/>
          <p:cNvSpPr/>
          <p:nvPr/>
        </p:nvSpPr>
        <p:spPr>
          <a:xfrm>
            <a:off x="338950" y="1355775"/>
            <a:ext cx="4025100" cy="18726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" name="Google Shape;405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70781"/>
            <a:ext cx="9144003" cy="3906739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74"/>
          <p:cNvSpPr/>
          <p:nvPr/>
        </p:nvSpPr>
        <p:spPr>
          <a:xfrm>
            <a:off x="449100" y="3889400"/>
            <a:ext cx="5499300" cy="6354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7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Solutions</a:t>
            </a:r>
            <a:endParaRPr/>
          </a:p>
        </p:txBody>
      </p:sp>
      <p:sp>
        <p:nvSpPr>
          <p:cNvPr id="412" name="Google Shape;412;p7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Open Source EVERYTHING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Verify EVERYWHERE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Open data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Share </a:t>
            </a:r>
            <a:r>
              <a:rPr lang="en" u="sng"/>
              <a:t>whole dataset</a:t>
            </a:r>
            <a:r>
              <a:rPr lang="en"/>
              <a:t> daily in Parquet format: </a:t>
            </a:r>
            <a:r>
              <a:rPr lang="en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export.sourcify.dev</a:t>
            </a:r>
            <a:r>
              <a:rPr lang="en"/>
              <a:t> &amp; </a:t>
            </a:r>
            <a:r>
              <a:rPr lang="en" u="sng">
                <a:solidFill>
                  <a:schemeClr val="accent5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export.verifieralliance.org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BigQuery and Google Colab (Jupyter) Notebook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AI Playground</a:t>
            </a:r>
            <a:endParaRPr/>
          </a:p>
          <a:p>
            <a:pPr indent="0" lvl="0" marL="9144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3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Ethereum has good verification culture</a:t>
            </a:r>
            <a:endParaRPr b="1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7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Solutions</a:t>
            </a:r>
            <a:endParaRPr/>
          </a:p>
        </p:txBody>
      </p:sp>
      <p:sp>
        <p:nvSpPr>
          <p:cNvPr id="418" name="Google Shape;418;p7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Open Source EVERYTHING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Verify EVERYWHERE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Open data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EVM Tooling testing in bulk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Data analysis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Feed an AI model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Build better decompiler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Find vulnerability patterns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"/>
              <a:t>Use</a:t>
            </a:r>
            <a:r>
              <a:rPr b="1" lang="en"/>
              <a:t> this valuable dataset to move EVM tooling forward!</a:t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" name="Google Shape;423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2900" y="1092218"/>
            <a:ext cx="5918175" cy="2959075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77"/>
          <p:cNvSpPr txBox="1"/>
          <p:nvPr/>
        </p:nvSpPr>
        <p:spPr>
          <a:xfrm>
            <a:off x="2686800" y="3481900"/>
            <a:ext cx="3770400" cy="4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Where are the contracts?</a:t>
            </a:r>
            <a:endParaRPr b="1"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7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 </a:t>
            </a:r>
            <a:endParaRPr/>
          </a:p>
        </p:txBody>
      </p:sp>
      <p:pic>
        <p:nvPicPr>
          <p:cNvPr id="430" name="Google Shape;430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4175" y="1237325"/>
            <a:ext cx="2533750" cy="2559001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p78"/>
          <p:cNvSpPr txBox="1"/>
          <p:nvPr/>
        </p:nvSpPr>
        <p:spPr>
          <a:xfrm>
            <a:off x="864150" y="3796325"/>
            <a:ext cx="2533800" cy="4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IBM Plex Sans"/>
                <a:ea typeface="IBM Plex Sans"/>
                <a:cs typeface="IBM Plex Sans"/>
                <a:sym typeface="IBM Plex Sans"/>
                <a:hlinkClick r:id="rId4"/>
              </a:rPr>
              <a:t>https://x.com/sourcifyeth</a:t>
            </a:r>
            <a:r>
              <a:rPr lang="en">
                <a:solidFill>
                  <a:srgbClr val="2B50AA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endParaRPr>
              <a:solidFill>
                <a:srgbClr val="2B50AA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432" name="Google Shape;432;p7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62375" y="1254225"/>
            <a:ext cx="2533750" cy="2525195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p78"/>
          <p:cNvSpPr txBox="1"/>
          <p:nvPr/>
        </p:nvSpPr>
        <p:spPr>
          <a:xfrm>
            <a:off x="5562350" y="3796325"/>
            <a:ext cx="2533800" cy="4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IBM Plex Sans"/>
                <a:ea typeface="IBM Plex Sans"/>
                <a:cs typeface="IBM Plex Sans"/>
                <a:sym typeface="IBM Plex Sans"/>
                <a:hlinkClick r:id="rId6"/>
              </a:rPr>
              <a:t>https://x.com/verifalliance</a:t>
            </a:r>
            <a:r>
              <a:rPr lang="en">
                <a:solidFill>
                  <a:srgbClr val="2B50AA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endParaRPr>
              <a:solidFill>
                <a:srgbClr val="2B50AA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34" name="Google Shape;434;p78"/>
          <p:cNvSpPr txBox="1"/>
          <p:nvPr/>
        </p:nvSpPr>
        <p:spPr>
          <a:xfrm>
            <a:off x="2821725" y="4219884"/>
            <a:ext cx="3109800" cy="82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2B50AA"/>
                </a:solidFill>
                <a:latin typeface="IBM Plex Sans"/>
                <a:ea typeface="IBM Plex Sans"/>
                <a:cs typeface="IBM Plex Sans"/>
                <a:sym typeface="IBM Plex Sans"/>
              </a:rPr>
              <a:t>Matrix: @kuzdogan:matrix.org</a:t>
            </a:r>
            <a:endParaRPr sz="1700">
              <a:solidFill>
                <a:srgbClr val="2B50AA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2B50AA"/>
                </a:solidFill>
                <a:latin typeface="IBM Plex Sans"/>
                <a:ea typeface="IBM Plex Sans"/>
                <a:cs typeface="IBM Plex Sans"/>
                <a:sym typeface="IBM Plex Sans"/>
              </a:rPr>
              <a:t>Telegram: @kuzdogan</a:t>
            </a:r>
            <a:endParaRPr sz="1700">
              <a:solidFill>
                <a:srgbClr val="2B50AA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7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source code verification?</a:t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8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source code verification?</a:t>
            </a:r>
            <a:endParaRPr/>
          </a:p>
        </p:txBody>
      </p:sp>
      <p:sp>
        <p:nvSpPr>
          <p:cNvPr id="445" name="Google Shape;445;p8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Ethereum contracts are stored on the blockchain in </a:t>
            </a:r>
            <a:r>
              <a:rPr b="1" lang="en"/>
              <a:t>bytecode</a:t>
            </a:r>
            <a:endParaRPr b="1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8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source code verification?</a:t>
            </a:r>
            <a:endParaRPr/>
          </a:p>
        </p:txBody>
      </p:sp>
      <p:sp>
        <p:nvSpPr>
          <p:cNvPr id="451" name="Google Shape;451;p8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Ethereum contracts are stored on the blockchain in </a:t>
            </a:r>
            <a:r>
              <a:rPr b="1" lang="en"/>
              <a:t>bytecode</a:t>
            </a:r>
            <a:endParaRPr b="1"/>
          </a:p>
        </p:txBody>
      </p:sp>
      <p:sp>
        <p:nvSpPr>
          <p:cNvPr id="452" name="Google Shape;452;p81"/>
          <p:cNvSpPr txBox="1"/>
          <p:nvPr/>
        </p:nvSpPr>
        <p:spPr>
          <a:xfrm>
            <a:off x="483000" y="1838775"/>
            <a:ext cx="8349300" cy="330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rPr>
              <a:t>0x60806040526004361061003f5760003560e01c806301ffc9a71461004457806322895118146100a4578063621fd130146101ba578063c5f2892f14610244575b600080fd5b34801561005057600080fd5b506100906004803603602081101561006757600080fd5b50357fffffffff000000000000000000000000000000000000000000000000000000001661026b565b604080519115158252519081900360200190f35b6101b8600480360360808110156100ba57600080fd5b8101906020810181356401000000008111156100d557600080fd5b8201836020820111156100e757600080fd5b8035906020019184600183028401116401000000008311171561010957600080fd5b91939092909160208101903564010000000081111561012757600080fd5b82018360208201111561013957600080fd5b8035906020019184600183028401116401000000008311171561015b57600080fd5b91939092909160208101903564010000000081111561017957600080fd5b82018360208201111561018b57600080fd5b803590602001918460018302840111640100000000831117156101ad57600080fd5b919350915035610304565b005b3480156101c657600080fd5b506101cf6110b5565b6040805160208082528351818301528351919283929083019185019080838360005b838110156102095781810151838201526020016101f1565b50505050905090810190601f1680156102365780820380516001836020036101000a031916815260200191505b509250505060405180910390f35b34801561025057600080fd5b506102596110c7565b60408051918252519081900360200190f35b60007fffffffff0000000000000000000000000000000000000000000000000000000082167f01ffc9a70000000000000000000000000000000000000000000000000000000014806102fe57507fffffffff0000000000000000000000000000000000000000000000000000000082167f8564090700000000000000000000000000000000000000000000000000000000145b92915050565b6030861461035d576040517f08c379a00000000000000000000000000000000000000000000000000000000081526004018080602001828103825260268152602001806118056026913960400191505060405180910390fd5b602084146103b6576040517f08c379a000000000000000000000000000000000000000000000000000000000815260040180806020018281038252603681526020018061179c6036913960400191505060405180910390fd5b6060821461040f576040517f08c379a00000000000000000000000000000000000000000000000000000000081526004018080602001828103825260298152602001806118786029913960400191505060405180910390fd5b670de0b6b3a7640000341015610470576040517f08c379a00000000000000000000000000000000000000000000000000000000081526004018080602001828103825260268152602001806118526026913960400191505060405180910390fd5b633b9aca003406156104cd576040517f08c379a00000000000000000000000000000000000000000000000000000000081526004018080602001828103825260338152602001806117d26033913960400191505060405180910390fd5b633b9aca00340467ffffffffffffffff811115610535576040517f08c379a000000000000000000000000000000000000000000000000000000000815260040180806020018281038252602781526020018061182b6027913960400191505060405180910390fd5b6060610540826114ba565b90507f649bbc62d0e31342afea4e5cd82d4049e7e1ee912fc0889aa790803be39038c589898989858a8a6105756020546114ba565b6040805160a0808252810189905290819060208201908201606083016080840160c085018e8e80828437600083820152601f017fffffffffffffffffffffffffffffffffffffffffffffffffffffffffffffffe01690910187810386528c8152</a:t>
            </a:r>
            <a:endParaRPr sz="900">
              <a:solidFill>
                <a:schemeClr val="dk2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2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8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source code verification?</a:t>
            </a:r>
            <a:endParaRPr/>
          </a:p>
        </p:txBody>
      </p:sp>
      <p:sp>
        <p:nvSpPr>
          <p:cNvPr id="458" name="Google Shape;458;p8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Ethereum contracts are stored on the blockchain in </a:t>
            </a:r>
            <a:r>
              <a:rPr b="1" lang="en"/>
              <a:t>bytecode</a:t>
            </a:r>
            <a:endParaRPr b="1"/>
          </a:p>
        </p:txBody>
      </p:sp>
      <p:sp>
        <p:nvSpPr>
          <p:cNvPr id="459" name="Google Shape;459;p82"/>
          <p:cNvSpPr txBox="1"/>
          <p:nvPr/>
        </p:nvSpPr>
        <p:spPr>
          <a:xfrm>
            <a:off x="483000" y="1838775"/>
            <a:ext cx="8349300" cy="330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rPr>
              <a:t>0x60806040526004361061003f5760003560e01c806301ffc9a71461004457806322895118146100a4578063621fd130146101ba578063c5f2892f14610244575b600080fd5b34801561005057600080fd5b506100906004803603602081101561006757600080fd5b50357fffffffff000000000000000000000000000000000000000000000000000000001661026b565b604080519115158252519081900360200190f35b6101b8600480360360808110156100ba57600080fd5b8101906020810181356401000000008111156100d557600080fd5b8201836020820111156100e757600080fd5b8035906020019184600183028401116401000000008311171561010957600080fd5b91939092909160208101903564010000000081111561012757600080fd5b82018360208201111561013957600080fd5b8035906020019184600183028401116401000000008311171561015b57600080fd5b91939092909160208101903564010000000081111561017957600080fd5b82018360208201111561018b57600080fd5b803590602001918460018302840111640100000000831117156101ad57600080fd5b919350915035610304565b005b3480156101c657600080fd5b506101cf6110b5565b6040805160208082528351818301528351919283929083019185019080838360005b838110156102095781810151838201526020016101f1565b50505050905090810190601f1680156102365780820380516001836020036101000a031916815260200191505b509250505060405180910390f35b34801561025057600080fd5b506102596110c7565b60408051918252519081900360200190f35b60007fffffffff0000000000000000000000000000000000000000000000000000000082167f01ffc9a70000000000000000000000000000000000000000000000000000000014806102fe57507fffffffff0000000000000000000000000000000000000000000000000000000082167f8564090700000000000000000000000000000000000000000000000000000000145b92915050565b6030861461035d576040517f08c379a00000000000000000000000000000000000000000000000000000000081526004018080602001828103825260268152602001806118056026913960400191505060405180910390fd5b602084146103b6576040517f08c379a000000000000000000000000000000000000000000000000000000000815260040180806020018281038252603681526020018061179c6036913960400191505060405180910390fd5b6060821461040f576040517f08c379a00000000000000000000000000000000000000000000000000000000081526004018080602001828103825260298152602001806118786029913960400191505060405180910390fd5b670de0b6b3a7640000341015610470576040517f08c379a00000000000000000000000000000000000000000000000000000000081526004018080602001828103825260268152602001806118526026913960400191505060405180910390fd5b633b9aca003406156104cd576040517f08c379a00000000000000000000000000000000000000000000000000000000081526004018080602001828103825260338152602001806117d26033913960400191505060405180910390fd5b633b9aca00340467ffffffffffffffff811115610535576040517f08c379a000000000000000000000000000000000000000000000000000000000815260040180806020018281038252602781526020018061182b6027913960400191505060405180910390fd5b6060610540826114ba565b90507f649bbc62d0e31342afea4e5cd82d4049e7e1ee912fc0889aa790803be39038c589898989858a8a6105756020546114ba565b6040805160a0808252810189905290819060208201908201606083016080840160c085018e8e80828437600083820152601f017fffffffffffffffffffffffffffffffffffffffffffffffffffffffffffffffe01690910187810386528c8152</a:t>
            </a:r>
            <a:endParaRPr sz="900">
              <a:solidFill>
                <a:schemeClr val="dk2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2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460" name="Google Shape;460;p82"/>
          <p:cNvSpPr txBox="1"/>
          <p:nvPr/>
        </p:nvSpPr>
        <p:spPr>
          <a:xfrm>
            <a:off x="3318750" y="3270825"/>
            <a:ext cx="2677800" cy="440700"/>
          </a:xfrm>
          <a:prstGeom prst="rect">
            <a:avLst/>
          </a:prstGeom>
          <a:solidFill>
            <a:srgbClr val="FF858D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What does it do?</a:t>
            </a:r>
            <a:endParaRPr sz="19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8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source code verification?</a:t>
            </a:r>
            <a:endParaRPr/>
          </a:p>
        </p:txBody>
      </p:sp>
      <p:sp>
        <p:nvSpPr>
          <p:cNvPr id="466" name="Google Shape;466;p8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Ethereum contracts are stored on the blockchain in </a:t>
            </a:r>
            <a:r>
              <a:rPr b="1" lang="en"/>
              <a:t>bytecode</a:t>
            </a:r>
            <a:endParaRPr b="1"/>
          </a:p>
        </p:txBody>
      </p:sp>
      <p:sp>
        <p:nvSpPr>
          <p:cNvPr id="467" name="Google Shape;467;p83"/>
          <p:cNvSpPr txBox="1"/>
          <p:nvPr/>
        </p:nvSpPr>
        <p:spPr>
          <a:xfrm>
            <a:off x="483000" y="1838775"/>
            <a:ext cx="8349300" cy="330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rPr>
              <a:t>0x60806040526004361061003f5760003560e01c806301ffc9a71461004457806322895118146100a4578063621fd130146101ba578063c5f2892f14610244575b600080fd5b34801561005057600080fd5b506100906004803603602081101561006757600080fd5b50357fffffffff000000000000000000000000000000000000000000000000000000001661026b565b604080519115158252519081900360200190f35b6101b8600480360360808110156100ba57600080fd5b8101906020810181356401000000008111156100d557600080fd5b8201836020820111156100e757600080fd5b8035906020019184600183028401116401000000008311171561010957600080fd5b91939092909160208101903564010000000081111561012757600080fd5b82018360208201111561013957600080fd5b8035906020019184600183028401116401000000008311171561015b57600080fd5b91939092909160208101903564010000000081111561017957600080fd5b82018360208201111561018b57600080fd5b803590602001918460018302840111640100000000831117156101ad57600080fd5b919350915035610304565b005b3480156101c657600080fd5b506101cf6110b5565b6040805160208082528351818301528351919283929083019185019080838360005b838110156102095781810151838201526020016101f1565b50505050905090810190601f1680156102365780820380516001836020036101000a031916815260200191505b509250505060405180910390f35b34801561025057600080fd5b506102596110c7565b60408051918252519081900360200190f35b60007fffffffff0000000000000000000000000000000000000000000000000000000082167f01ffc9a70000000000000000000000000000000000000000000000000000000014806102fe57507fffffffff0000000000000000000000000000000000000000000000000000000082167f8564090700000000000000000000000000000000000000000000000000000000145b92915050565b6030861461035d576040517f08c379a00000000000000000000000000000000000000000000000000000000081526004018080602001828103825260268152602001806118056026913960400191505060405180910390fd5b602084146103b6576040517f08c379a000000000000000000000000000000000000000000000000000000000815260040180806020018281038252603681526020018061179c6036913960400191505060405180910390fd5b6060821461040f576040517f08c379a00000000000000000000000000000000000000000000000000000000081526004018080602001828103825260298152602001806118786029913960400191505060405180910390fd5b670de0b6b3a7640000341015610470576040517f08c379a00000000000000000000000000000000000000000000000000000000081526004018080602001828103825260268152602001806118526026913960400191505060405180910390fd5b633b9aca003406156104cd576040517f08c379a00000000000000000000000000000000000000000000000000000000081526004018080602001828103825260338152602001806117d26033913960400191505060405180910390fd5b633b9aca00340467ffffffffffffffff811115610535576040517f08c379a000000000000000000000000000000000000000000000000000000000815260040180806020018281038252602781526020018061182b6027913960400191505060405180910390fd5b6060610540826114ba565b90507f649bbc62d0e31342afea4e5cd82d4049e7e1ee912fc0889aa790803be39038c589898989858a8a6105756020546114ba565b6040805160a0808252810189905290819060208201908201606083016080840160c085018e8e80828437600083820152601f017fffffffffffffffffffffffffffffffffffffffffffffffffffffffffffffffe01690910187810386528c8152</a:t>
            </a:r>
            <a:endParaRPr sz="900">
              <a:solidFill>
                <a:schemeClr val="dk2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2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468" name="Google Shape;468;p83"/>
          <p:cNvSpPr txBox="1"/>
          <p:nvPr/>
        </p:nvSpPr>
        <p:spPr>
          <a:xfrm>
            <a:off x="1268250" y="3143725"/>
            <a:ext cx="6778800" cy="779700"/>
          </a:xfrm>
          <a:prstGeom prst="rect">
            <a:avLst/>
          </a:prstGeom>
          <a:solidFill>
            <a:srgbClr val="FF858D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Beacon Chain Deposit Contract</a:t>
            </a:r>
            <a:endParaRPr b="1" sz="19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0x00000000219ab540356cBB839Cbe05303d7705Fa</a:t>
            </a:r>
            <a:endParaRPr sz="19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8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source code verification?</a:t>
            </a:r>
            <a:endParaRPr/>
          </a:p>
        </p:txBody>
      </p:sp>
      <p:sp>
        <p:nvSpPr>
          <p:cNvPr id="474" name="Google Shape;474;p8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Ethereum contracts are stored on the blockchain in </a:t>
            </a:r>
            <a:r>
              <a:rPr b="1" lang="en"/>
              <a:t>bytecode</a:t>
            </a:r>
            <a:endParaRPr b="1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8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source code verification?</a:t>
            </a:r>
            <a:endParaRPr/>
          </a:p>
        </p:txBody>
      </p:sp>
      <p:sp>
        <p:nvSpPr>
          <p:cNvPr id="480" name="Google Shape;480;p8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Ethereum contracts are stored on the blockchain in </a:t>
            </a:r>
            <a:r>
              <a:rPr b="1" lang="en"/>
              <a:t>bytecode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Humans can’t read/write bytecode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5" name="Google Shape;13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89925" y="830475"/>
            <a:ext cx="3164150" cy="138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8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source code verification?</a:t>
            </a:r>
            <a:endParaRPr/>
          </a:p>
        </p:txBody>
      </p:sp>
      <p:sp>
        <p:nvSpPr>
          <p:cNvPr id="486" name="Google Shape;486;p8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Ethereum contracts are stored on the blockchain in </a:t>
            </a:r>
            <a:r>
              <a:rPr b="1" lang="en"/>
              <a:t>bytecode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Humans can’t read/write bytecode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Humans read/write in prog. languages (Solidity, Vyper…)</a:t>
            </a:r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8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source code verification?</a:t>
            </a:r>
            <a:endParaRPr/>
          </a:p>
        </p:txBody>
      </p:sp>
      <p:sp>
        <p:nvSpPr>
          <p:cNvPr id="492" name="Google Shape;492;p8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Ethereum contracts are stored on the blockchain in </a:t>
            </a:r>
            <a:r>
              <a:rPr b="1" lang="en"/>
              <a:t>bytecode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Humans can’t read/write bytecode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Humans read/write in prog. languages (Solidity, Vyper…)</a:t>
            </a:r>
            <a:endParaRPr/>
          </a:p>
        </p:txBody>
      </p:sp>
      <p:pic>
        <p:nvPicPr>
          <p:cNvPr id="493" name="Google Shape;493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3937" y="368001"/>
            <a:ext cx="8336127" cy="44074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8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source code verification?</a:t>
            </a:r>
            <a:endParaRPr/>
          </a:p>
        </p:txBody>
      </p:sp>
      <p:sp>
        <p:nvSpPr>
          <p:cNvPr id="499" name="Google Shape;499;p8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Ethereum contracts are stored on the blockchain in </a:t>
            </a:r>
            <a:r>
              <a:rPr b="1" lang="en"/>
              <a:t>bytecode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Humans can’t read/write bytecode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Humans read/write in prog. languages (Solidity, Vyper…)</a:t>
            </a:r>
            <a:endParaRPr/>
          </a:p>
        </p:txBody>
      </p:sp>
      <p:pic>
        <p:nvPicPr>
          <p:cNvPr id="500" name="Google Shape;500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3937" y="368001"/>
            <a:ext cx="8336127" cy="4407485"/>
          </a:xfrm>
          <a:prstGeom prst="rect">
            <a:avLst/>
          </a:prstGeom>
          <a:noFill/>
          <a:ln>
            <a:noFill/>
          </a:ln>
        </p:spPr>
      </p:pic>
      <p:sp>
        <p:nvSpPr>
          <p:cNvPr id="501" name="Google Shape;501;p88"/>
          <p:cNvSpPr txBox="1"/>
          <p:nvPr/>
        </p:nvSpPr>
        <p:spPr>
          <a:xfrm>
            <a:off x="3231750" y="1993035"/>
            <a:ext cx="2680500" cy="1157400"/>
          </a:xfrm>
          <a:prstGeom prst="rect">
            <a:avLst/>
          </a:prstGeom>
          <a:solidFill>
            <a:srgbClr val="FF858D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???</a:t>
            </a:r>
            <a:endParaRPr sz="64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8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source code verification?</a:t>
            </a:r>
            <a:endParaRPr/>
          </a:p>
        </p:txBody>
      </p:sp>
      <p:sp>
        <p:nvSpPr>
          <p:cNvPr id="507" name="Google Shape;507;p8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Ethereum contracts are stored on the blockchain in </a:t>
            </a:r>
            <a:r>
              <a:rPr b="1" lang="en"/>
              <a:t>bytecode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Humans can’t read/write bytecode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Humans read/write in prog. languages (Solidity, Vyper…)</a:t>
            </a:r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9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source code verification?</a:t>
            </a:r>
            <a:endParaRPr/>
          </a:p>
        </p:txBody>
      </p:sp>
      <p:sp>
        <p:nvSpPr>
          <p:cNvPr id="513" name="Google Shape;513;p9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Ethereum contracts are stored on the blockchain in </a:t>
            </a:r>
            <a:r>
              <a:rPr b="1" lang="en"/>
              <a:t>bytecode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Humans can’t read/write bytecode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Humans read/write in prog. languages (Solidity, Vyper…)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Source code → Bytecode</a:t>
            </a:r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8EFFF"/>
        </a:solidFill>
      </p:bgPr>
    </p:bg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91"/>
          <p:cNvSpPr txBox="1"/>
          <p:nvPr>
            <p:ph type="title"/>
          </p:nvPr>
        </p:nvSpPr>
        <p:spPr>
          <a:xfrm>
            <a:off x="358800" y="4871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11"/>
              <a:buNone/>
            </a:pPr>
            <a:r>
              <a:rPr b="1" lang="en">
                <a:solidFill>
                  <a:srgbClr val="2B50AA"/>
                </a:solidFill>
                <a:latin typeface="IBM Plex Sans"/>
                <a:ea typeface="IBM Plex Sans"/>
                <a:cs typeface="IBM Plex Sans"/>
                <a:sym typeface="IBM Plex Sans"/>
              </a:rPr>
              <a:t>Source Code Verification</a:t>
            </a:r>
            <a:endParaRPr b="1">
              <a:solidFill>
                <a:srgbClr val="2B50AA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19" name="Google Shape;519;p91"/>
          <p:cNvSpPr txBox="1"/>
          <p:nvPr>
            <p:ph idx="1" type="body"/>
          </p:nvPr>
        </p:nvSpPr>
        <p:spPr>
          <a:xfrm>
            <a:off x="311700" y="1152475"/>
            <a:ext cx="2174400" cy="38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">
                <a:solidFill>
                  <a:srgbClr val="2B50AA"/>
                </a:solidFill>
                <a:latin typeface="IBM Plex Sans"/>
                <a:ea typeface="IBM Plex Sans"/>
                <a:cs typeface="IBM Plex Sans"/>
                <a:sym typeface="IBM Plex Sans"/>
              </a:rPr>
              <a:t>📄 MyContract.sol</a:t>
            </a:r>
            <a:endParaRPr b="1">
              <a:solidFill>
                <a:srgbClr val="2B50AA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rgbClr val="2B50AA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rgbClr val="2B50AA"/>
                </a:solidFill>
                <a:latin typeface="IBM Plex Sans"/>
                <a:ea typeface="IBM Plex Sans"/>
                <a:cs typeface="IBM Plex Sans"/>
                <a:sym typeface="IBM Plex Sans"/>
              </a:rPr>
              <a:t>📄 Ownable.sol</a:t>
            </a:r>
            <a:endParaRPr>
              <a:solidFill>
                <a:srgbClr val="2B50AA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rgbClr val="2B50AA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rgbClr val="2B50AA"/>
                </a:solidFill>
                <a:latin typeface="IBM Plex Sans"/>
                <a:ea typeface="IBM Plex Sans"/>
                <a:cs typeface="IBM Plex Sans"/>
                <a:sym typeface="IBM Plex Sans"/>
              </a:rPr>
              <a:t>📄</a:t>
            </a:r>
            <a:r>
              <a:rPr lang="en"/>
              <a:t> </a:t>
            </a:r>
            <a:r>
              <a:rPr lang="en">
                <a:solidFill>
                  <a:srgbClr val="2B50AA"/>
                </a:solidFill>
                <a:latin typeface="IBM Plex Sans"/>
                <a:ea typeface="IBM Plex Sans"/>
                <a:cs typeface="IBM Plex Sans"/>
                <a:sym typeface="IBM Plex Sans"/>
              </a:rPr>
              <a:t>ERC20.sol</a:t>
            </a:r>
            <a:endParaRPr>
              <a:solidFill>
                <a:srgbClr val="2B50AA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rPr lang="en">
                <a:solidFill>
                  <a:srgbClr val="2B50AA"/>
                </a:solidFill>
                <a:latin typeface="IBM Plex Sans"/>
                <a:ea typeface="IBM Plex Sans"/>
                <a:cs typeface="IBM Plex Sans"/>
                <a:sym typeface="IBM Plex Sans"/>
              </a:rPr>
              <a:t>…</a:t>
            </a:r>
            <a:endParaRPr>
              <a:solidFill>
                <a:srgbClr val="2B50AA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8EFFF"/>
        </a:solidFill>
      </p:bgPr>
    </p:bg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92"/>
          <p:cNvSpPr txBox="1"/>
          <p:nvPr>
            <p:ph type="title"/>
          </p:nvPr>
        </p:nvSpPr>
        <p:spPr>
          <a:xfrm>
            <a:off x="358800" y="4871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11"/>
              <a:buNone/>
            </a:pPr>
            <a:r>
              <a:rPr b="1" lang="en">
                <a:solidFill>
                  <a:srgbClr val="2B50AA"/>
                </a:solidFill>
                <a:latin typeface="IBM Plex Sans"/>
                <a:ea typeface="IBM Plex Sans"/>
                <a:cs typeface="IBM Plex Sans"/>
                <a:sym typeface="IBM Plex Sans"/>
              </a:rPr>
              <a:t>Source Code Verification</a:t>
            </a:r>
            <a:endParaRPr b="1">
              <a:solidFill>
                <a:srgbClr val="2B50AA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25" name="Google Shape;525;p92"/>
          <p:cNvSpPr txBox="1"/>
          <p:nvPr>
            <p:ph idx="1" type="body"/>
          </p:nvPr>
        </p:nvSpPr>
        <p:spPr>
          <a:xfrm>
            <a:off x="311700" y="1152475"/>
            <a:ext cx="8520600" cy="38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rgbClr val="2B50AA"/>
                </a:solidFill>
                <a:latin typeface="IBM Plex Sans"/>
                <a:ea typeface="IBM Plex Sans"/>
                <a:cs typeface="IBM Plex Sans"/>
                <a:sym typeface="IBM Plex Sans"/>
              </a:rPr>
              <a:t>📄 MyContract.sol</a:t>
            </a:r>
            <a:endParaRPr>
              <a:solidFill>
                <a:srgbClr val="2B50AA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rgbClr val="2B50AA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rgbClr val="2B50AA"/>
                </a:solidFill>
                <a:latin typeface="IBM Plex Sans"/>
                <a:ea typeface="IBM Plex Sans"/>
                <a:cs typeface="IBM Plex Sans"/>
                <a:sym typeface="IBM Plex Sans"/>
              </a:rPr>
              <a:t>📄 Ownable.sol</a:t>
            </a:r>
            <a:endParaRPr>
              <a:solidFill>
                <a:srgbClr val="2B50AA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rgbClr val="2B50AA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rgbClr val="2B50AA"/>
                </a:solidFill>
                <a:latin typeface="IBM Plex Sans"/>
                <a:ea typeface="IBM Plex Sans"/>
                <a:cs typeface="IBM Plex Sans"/>
                <a:sym typeface="IBM Plex Sans"/>
              </a:rPr>
              <a:t>📄</a:t>
            </a:r>
            <a:r>
              <a:rPr lang="en"/>
              <a:t> </a:t>
            </a:r>
            <a:r>
              <a:rPr lang="en">
                <a:solidFill>
                  <a:srgbClr val="2B50AA"/>
                </a:solidFill>
                <a:latin typeface="IBM Plex Sans"/>
                <a:ea typeface="IBM Plex Sans"/>
                <a:cs typeface="IBM Plex Sans"/>
                <a:sym typeface="IBM Plex Sans"/>
              </a:rPr>
              <a:t>ERC20.sol</a:t>
            </a:r>
            <a:endParaRPr>
              <a:solidFill>
                <a:srgbClr val="2B50AA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rPr lang="en">
                <a:solidFill>
                  <a:srgbClr val="2B50AA"/>
                </a:solidFill>
                <a:latin typeface="IBM Plex Sans"/>
                <a:ea typeface="IBM Plex Sans"/>
                <a:cs typeface="IBM Plex Sans"/>
                <a:sym typeface="IBM Plex Sans"/>
              </a:rPr>
              <a:t>…</a:t>
            </a:r>
            <a:endParaRPr>
              <a:solidFill>
                <a:srgbClr val="2B50AA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26" name="Google Shape;526;p92"/>
          <p:cNvSpPr txBox="1"/>
          <p:nvPr/>
        </p:nvSpPr>
        <p:spPr>
          <a:xfrm>
            <a:off x="2821600" y="3783988"/>
            <a:ext cx="2725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2B50AA"/>
                </a:solidFill>
                <a:latin typeface="IBM Plex Sans"/>
                <a:ea typeface="IBM Plex Sans"/>
                <a:cs typeface="IBM Plex Sans"/>
                <a:sym typeface="IBM Plex Sans"/>
              </a:rPr>
              <a:t>Compilation Settings</a:t>
            </a:r>
            <a:endParaRPr b="0" i="0" sz="1400" u="none" cap="none" strike="noStrike">
              <a:solidFill>
                <a:srgbClr val="2B50AA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527" name="Google Shape;527;p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49950" y="4135275"/>
            <a:ext cx="2468498" cy="91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8EFFF"/>
        </a:solidFill>
      </p:bgPr>
    </p:bg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93"/>
          <p:cNvSpPr txBox="1"/>
          <p:nvPr>
            <p:ph type="title"/>
          </p:nvPr>
        </p:nvSpPr>
        <p:spPr>
          <a:xfrm>
            <a:off x="358800" y="4871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11"/>
              <a:buNone/>
            </a:pPr>
            <a:r>
              <a:rPr b="1" lang="en">
                <a:solidFill>
                  <a:srgbClr val="2B50AA"/>
                </a:solidFill>
                <a:latin typeface="IBM Plex Sans"/>
                <a:ea typeface="IBM Plex Sans"/>
                <a:cs typeface="IBM Plex Sans"/>
                <a:sym typeface="IBM Plex Sans"/>
              </a:rPr>
              <a:t>Source Code Verification</a:t>
            </a:r>
            <a:endParaRPr b="1">
              <a:solidFill>
                <a:srgbClr val="2B50AA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33" name="Google Shape;533;p93"/>
          <p:cNvSpPr txBox="1"/>
          <p:nvPr>
            <p:ph idx="1" type="body"/>
          </p:nvPr>
        </p:nvSpPr>
        <p:spPr>
          <a:xfrm>
            <a:off x="311700" y="1152475"/>
            <a:ext cx="8520600" cy="38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rgbClr val="2B50AA"/>
                </a:solidFill>
                <a:latin typeface="IBM Plex Sans"/>
                <a:ea typeface="IBM Plex Sans"/>
                <a:cs typeface="IBM Plex Sans"/>
                <a:sym typeface="IBM Plex Sans"/>
              </a:rPr>
              <a:t>📄 MyContract.sol</a:t>
            </a:r>
            <a:endParaRPr>
              <a:solidFill>
                <a:srgbClr val="2B50AA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rgbClr val="2B50AA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rgbClr val="2B50AA"/>
                </a:solidFill>
                <a:latin typeface="IBM Plex Sans"/>
                <a:ea typeface="IBM Plex Sans"/>
                <a:cs typeface="IBM Plex Sans"/>
                <a:sym typeface="IBM Plex Sans"/>
              </a:rPr>
              <a:t>📄 Ownable.sol</a:t>
            </a:r>
            <a:endParaRPr>
              <a:solidFill>
                <a:srgbClr val="2B50AA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rgbClr val="2B50AA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rgbClr val="2B50AA"/>
                </a:solidFill>
                <a:latin typeface="IBM Plex Sans"/>
                <a:ea typeface="IBM Plex Sans"/>
                <a:cs typeface="IBM Plex Sans"/>
                <a:sym typeface="IBM Plex Sans"/>
              </a:rPr>
              <a:t>📄</a:t>
            </a:r>
            <a:r>
              <a:rPr lang="en"/>
              <a:t> </a:t>
            </a:r>
            <a:r>
              <a:rPr lang="en">
                <a:solidFill>
                  <a:srgbClr val="2B50AA"/>
                </a:solidFill>
                <a:latin typeface="IBM Plex Sans"/>
                <a:ea typeface="IBM Plex Sans"/>
                <a:cs typeface="IBM Plex Sans"/>
                <a:sym typeface="IBM Plex Sans"/>
              </a:rPr>
              <a:t>ERC20.sol</a:t>
            </a:r>
            <a:endParaRPr>
              <a:solidFill>
                <a:srgbClr val="2B50AA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rPr lang="en">
                <a:solidFill>
                  <a:srgbClr val="2B50AA"/>
                </a:solidFill>
                <a:latin typeface="IBM Plex Sans"/>
                <a:ea typeface="IBM Plex Sans"/>
                <a:cs typeface="IBM Plex Sans"/>
                <a:sym typeface="IBM Plex Sans"/>
              </a:rPr>
              <a:t>…</a:t>
            </a:r>
            <a:endParaRPr>
              <a:solidFill>
                <a:srgbClr val="2B50AA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534" name="Google Shape;534;p93"/>
          <p:cNvCxnSpPr/>
          <p:nvPr/>
        </p:nvCxnSpPr>
        <p:spPr>
          <a:xfrm flipH="1" rot="10800000">
            <a:off x="2075450" y="2959350"/>
            <a:ext cx="1169700" cy="298200"/>
          </a:xfrm>
          <a:prstGeom prst="straightConnector1">
            <a:avLst/>
          </a:prstGeom>
          <a:noFill/>
          <a:ln cap="flat" cmpd="sng" w="19050">
            <a:solidFill>
              <a:srgbClr val="2B50AA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535" name="Google Shape;535;p93"/>
          <p:cNvCxnSpPr/>
          <p:nvPr/>
        </p:nvCxnSpPr>
        <p:spPr>
          <a:xfrm>
            <a:off x="2116000" y="2359188"/>
            <a:ext cx="1115700" cy="0"/>
          </a:xfrm>
          <a:prstGeom prst="straightConnector1">
            <a:avLst/>
          </a:prstGeom>
          <a:noFill/>
          <a:ln cap="flat" cmpd="sng" w="19050">
            <a:solidFill>
              <a:srgbClr val="2B50AA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536" name="Google Shape;536;p93"/>
          <p:cNvCxnSpPr/>
          <p:nvPr/>
        </p:nvCxnSpPr>
        <p:spPr>
          <a:xfrm>
            <a:off x="2436400" y="1425750"/>
            <a:ext cx="798900" cy="564300"/>
          </a:xfrm>
          <a:prstGeom prst="straightConnector1">
            <a:avLst/>
          </a:prstGeom>
          <a:noFill/>
          <a:ln cap="flat" cmpd="sng" w="19050">
            <a:solidFill>
              <a:srgbClr val="2B50AA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537" name="Google Shape;537;p93"/>
          <p:cNvSpPr txBox="1"/>
          <p:nvPr/>
        </p:nvSpPr>
        <p:spPr>
          <a:xfrm>
            <a:off x="2821600" y="3783988"/>
            <a:ext cx="2725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2B50AA"/>
                </a:solidFill>
                <a:latin typeface="IBM Plex Sans"/>
                <a:ea typeface="IBM Plex Sans"/>
                <a:cs typeface="IBM Plex Sans"/>
                <a:sym typeface="IBM Plex Sans"/>
              </a:rPr>
              <a:t>Compilation Settings</a:t>
            </a:r>
            <a:endParaRPr b="0" i="0" sz="1400" u="none" cap="none" strike="noStrike">
              <a:solidFill>
                <a:srgbClr val="2B50AA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538" name="Google Shape;538;p93"/>
          <p:cNvCxnSpPr/>
          <p:nvPr/>
        </p:nvCxnSpPr>
        <p:spPr>
          <a:xfrm rot="10800000">
            <a:off x="4147050" y="3239500"/>
            <a:ext cx="0" cy="544500"/>
          </a:xfrm>
          <a:prstGeom prst="straightConnector1">
            <a:avLst/>
          </a:prstGeom>
          <a:noFill/>
          <a:ln cap="flat" cmpd="sng" w="19050">
            <a:solidFill>
              <a:srgbClr val="2B50AA"/>
            </a:solidFill>
            <a:prstDash val="solid"/>
            <a:round/>
            <a:headEnd len="sm" w="sm" type="none"/>
            <a:tailEnd len="med" w="med" type="stealth"/>
          </a:ln>
        </p:spPr>
      </p:cxnSp>
      <p:pic>
        <p:nvPicPr>
          <p:cNvPr id="539" name="Google Shape;539;p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94600" y="2005746"/>
            <a:ext cx="1579200" cy="1233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p9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72125" y="1811250"/>
            <a:ext cx="970182" cy="4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1" name="Google Shape;541;p9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949950" y="4135275"/>
            <a:ext cx="2468498" cy="912400"/>
          </a:xfrm>
          <a:prstGeom prst="rect">
            <a:avLst/>
          </a:prstGeom>
          <a:noFill/>
          <a:ln>
            <a:noFill/>
          </a:ln>
        </p:spPr>
      </p:pic>
      <p:sp>
        <p:nvSpPr>
          <p:cNvPr id="542" name="Google Shape;542;p93"/>
          <p:cNvSpPr txBox="1"/>
          <p:nvPr/>
        </p:nvSpPr>
        <p:spPr>
          <a:xfrm>
            <a:off x="2909125" y="1423738"/>
            <a:ext cx="2725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2B50AA"/>
                </a:solidFill>
                <a:latin typeface="IBM Plex Sans"/>
                <a:ea typeface="IBM Plex Sans"/>
                <a:cs typeface="IBM Plex Sans"/>
                <a:sym typeface="IBM Plex Sans"/>
              </a:rPr>
              <a:t>Recompile</a:t>
            </a:r>
            <a:endParaRPr b="1" i="0" sz="1400" u="none" cap="none" strike="noStrike">
              <a:solidFill>
                <a:srgbClr val="2B50AA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8EFFF"/>
        </a:solidFill>
      </p:bgPr>
    </p:bg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94"/>
          <p:cNvSpPr txBox="1"/>
          <p:nvPr>
            <p:ph type="title"/>
          </p:nvPr>
        </p:nvSpPr>
        <p:spPr>
          <a:xfrm>
            <a:off x="358800" y="4871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11"/>
              <a:buNone/>
            </a:pPr>
            <a:r>
              <a:rPr b="1" lang="en">
                <a:solidFill>
                  <a:srgbClr val="2B50AA"/>
                </a:solidFill>
                <a:latin typeface="IBM Plex Sans"/>
                <a:ea typeface="IBM Plex Sans"/>
                <a:cs typeface="IBM Plex Sans"/>
                <a:sym typeface="IBM Plex Sans"/>
              </a:rPr>
              <a:t>Source Code Verification</a:t>
            </a:r>
            <a:endParaRPr b="1">
              <a:solidFill>
                <a:srgbClr val="2B50AA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48" name="Google Shape;548;p94"/>
          <p:cNvSpPr txBox="1"/>
          <p:nvPr>
            <p:ph idx="1" type="body"/>
          </p:nvPr>
        </p:nvSpPr>
        <p:spPr>
          <a:xfrm>
            <a:off x="311700" y="1152475"/>
            <a:ext cx="8520600" cy="38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rgbClr val="2B50AA"/>
                </a:solidFill>
                <a:latin typeface="IBM Plex Sans"/>
                <a:ea typeface="IBM Plex Sans"/>
                <a:cs typeface="IBM Plex Sans"/>
                <a:sym typeface="IBM Plex Sans"/>
              </a:rPr>
              <a:t>📄 MyContract.sol</a:t>
            </a:r>
            <a:endParaRPr>
              <a:solidFill>
                <a:srgbClr val="2B50AA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rgbClr val="2B50AA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rgbClr val="2B50AA"/>
                </a:solidFill>
                <a:latin typeface="IBM Plex Sans"/>
                <a:ea typeface="IBM Plex Sans"/>
                <a:cs typeface="IBM Plex Sans"/>
                <a:sym typeface="IBM Plex Sans"/>
              </a:rPr>
              <a:t>📄 Ownable.sol</a:t>
            </a:r>
            <a:endParaRPr>
              <a:solidFill>
                <a:srgbClr val="2B50AA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rgbClr val="2B50AA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rgbClr val="2B50AA"/>
                </a:solidFill>
                <a:latin typeface="IBM Plex Sans"/>
                <a:ea typeface="IBM Plex Sans"/>
                <a:cs typeface="IBM Plex Sans"/>
                <a:sym typeface="IBM Plex Sans"/>
              </a:rPr>
              <a:t>📄</a:t>
            </a:r>
            <a:r>
              <a:rPr lang="en"/>
              <a:t> </a:t>
            </a:r>
            <a:r>
              <a:rPr lang="en">
                <a:solidFill>
                  <a:srgbClr val="2B50AA"/>
                </a:solidFill>
                <a:latin typeface="IBM Plex Sans"/>
                <a:ea typeface="IBM Plex Sans"/>
                <a:cs typeface="IBM Plex Sans"/>
                <a:sym typeface="IBM Plex Sans"/>
              </a:rPr>
              <a:t>ERC20.sol</a:t>
            </a:r>
            <a:endParaRPr>
              <a:solidFill>
                <a:srgbClr val="2B50AA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rPr lang="en">
                <a:solidFill>
                  <a:srgbClr val="2B50AA"/>
                </a:solidFill>
                <a:latin typeface="IBM Plex Sans"/>
                <a:ea typeface="IBM Plex Sans"/>
                <a:cs typeface="IBM Plex Sans"/>
                <a:sym typeface="IBM Plex Sans"/>
              </a:rPr>
              <a:t>…</a:t>
            </a:r>
            <a:endParaRPr>
              <a:solidFill>
                <a:srgbClr val="2B50AA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549" name="Google Shape;549;p94"/>
          <p:cNvCxnSpPr/>
          <p:nvPr/>
        </p:nvCxnSpPr>
        <p:spPr>
          <a:xfrm flipH="1" rot="10800000">
            <a:off x="2075450" y="2959350"/>
            <a:ext cx="1169700" cy="298200"/>
          </a:xfrm>
          <a:prstGeom prst="straightConnector1">
            <a:avLst/>
          </a:prstGeom>
          <a:noFill/>
          <a:ln cap="flat" cmpd="sng" w="19050">
            <a:solidFill>
              <a:srgbClr val="2B50AA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550" name="Google Shape;550;p94"/>
          <p:cNvCxnSpPr/>
          <p:nvPr/>
        </p:nvCxnSpPr>
        <p:spPr>
          <a:xfrm>
            <a:off x="2116000" y="2359188"/>
            <a:ext cx="1115700" cy="0"/>
          </a:xfrm>
          <a:prstGeom prst="straightConnector1">
            <a:avLst/>
          </a:prstGeom>
          <a:noFill/>
          <a:ln cap="flat" cmpd="sng" w="19050">
            <a:solidFill>
              <a:srgbClr val="2B50AA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551" name="Google Shape;551;p94"/>
          <p:cNvCxnSpPr/>
          <p:nvPr/>
        </p:nvCxnSpPr>
        <p:spPr>
          <a:xfrm>
            <a:off x="2436400" y="1425750"/>
            <a:ext cx="798900" cy="564300"/>
          </a:xfrm>
          <a:prstGeom prst="straightConnector1">
            <a:avLst/>
          </a:prstGeom>
          <a:noFill/>
          <a:ln cap="flat" cmpd="sng" w="19050">
            <a:solidFill>
              <a:srgbClr val="2B50AA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552" name="Google Shape;552;p94"/>
          <p:cNvSpPr txBox="1"/>
          <p:nvPr/>
        </p:nvSpPr>
        <p:spPr>
          <a:xfrm>
            <a:off x="2821600" y="3783988"/>
            <a:ext cx="2725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2B50AA"/>
                </a:solidFill>
                <a:latin typeface="IBM Plex Sans"/>
                <a:ea typeface="IBM Plex Sans"/>
                <a:cs typeface="IBM Plex Sans"/>
                <a:sym typeface="IBM Plex Sans"/>
              </a:rPr>
              <a:t>Compilation Settings</a:t>
            </a:r>
            <a:endParaRPr b="0" i="0" sz="1400" u="none" cap="none" strike="noStrike">
              <a:solidFill>
                <a:srgbClr val="2B50AA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553" name="Google Shape;553;p94"/>
          <p:cNvCxnSpPr/>
          <p:nvPr/>
        </p:nvCxnSpPr>
        <p:spPr>
          <a:xfrm rot="10800000">
            <a:off x="4147050" y="3239500"/>
            <a:ext cx="0" cy="544500"/>
          </a:xfrm>
          <a:prstGeom prst="straightConnector1">
            <a:avLst/>
          </a:prstGeom>
          <a:noFill/>
          <a:ln cap="flat" cmpd="sng" w="19050">
            <a:solidFill>
              <a:srgbClr val="2B50AA"/>
            </a:solidFill>
            <a:prstDash val="solid"/>
            <a:round/>
            <a:headEnd len="sm" w="sm" type="none"/>
            <a:tailEnd len="med" w="med" type="stealth"/>
          </a:ln>
        </p:spPr>
      </p:cxnSp>
      <p:pic>
        <p:nvPicPr>
          <p:cNvPr id="554" name="Google Shape;554;p9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94600" y="2005746"/>
            <a:ext cx="1579200" cy="1233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5" name="Google Shape;555;p9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72125" y="1811250"/>
            <a:ext cx="970182" cy="4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6" name="Google Shape;556;p9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949950" y="4135275"/>
            <a:ext cx="2468498" cy="912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57" name="Google Shape;557;p94"/>
          <p:cNvCxnSpPr/>
          <p:nvPr/>
        </p:nvCxnSpPr>
        <p:spPr>
          <a:xfrm>
            <a:off x="5242300" y="2622613"/>
            <a:ext cx="1115700" cy="0"/>
          </a:xfrm>
          <a:prstGeom prst="straightConnector1">
            <a:avLst/>
          </a:prstGeom>
          <a:noFill/>
          <a:ln cap="flat" cmpd="sng" w="19050">
            <a:solidFill>
              <a:srgbClr val="2B50AA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558" name="Google Shape;558;p94"/>
          <p:cNvSpPr txBox="1"/>
          <p:nvPr/>
        </p:nvSpPr>
        <p:spPr>
          <a:xfrm>
            <a:off x="6460000" y="1520600"/>
            <a:ext cx="2592300" cy="2124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accent2"/>
                </a:solidFill>
                <a:latin typeface="Courier New"/>
                <a:ea typeface="Courier New"/>
                <a:cs typeface="Courier New"/>
                <a:sym typeface="Courier New"/>
              </a:rPr>
              <a:t>0x6080604052600436106200010b5760003560e01c806379ba5097116200009b578063addd50991162000069578063addd509914620002d1578063d0e30db01462000113578063d4ee1d901462000305578063dce0b4e41462000327578063f2...</a:t>
            </a:r>
            <a:endParaRPr b="0" i="0" sz="1400" u="none" cap="none" strike="noStrike">
              <a:solidFill>
                <a:schemeClr val="accent2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59" name="Google Shape;559;p94"/>
          <p:cNvSpPr txBox="1"/>
          <p:nvPr/>
        </p:nvSpPr>
        <p:spPr>
          <a:xfrm>
            <a:off x="6358000" y="1090113"/>
            <a:ext cx="2725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2B50AA"/>
                </a:solidFill>
                <a:latin typeface="IBM Plex Sans"/>
                <a:ea typeface="IBM Plex Sans"/>
                <a:cs typeface="IBM Plex Sans"/>
                <a:sym typeface="IBM Plex Sans"/>
              </a:rPr>
              <a:t>bytecode</a:t>
            </a:r>
            <a:endParaRPr b="0" i="0" sz="1400" u="none" cap="none" strike="noStrike">
              <a:solidFill>
                <a:srgbClr val="2B50AA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60" name="Google Shape;560;p94"/>
          <p:cNvSpPr txBox="1"/>
          <p:nvPr/>
        </p:nvSpPr>
        <p:spPr>
          <a:xfrm>
            <a:off x="2909125" y="1423738"/>
            <a:ext cx="2725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2B50AA"/>
                </a:solidFill>
                <a:latin typeface="IBM Plex Sans"/>
                <a:ea typeface="IBM Plex Sans"/>
                <a:cs typeface="IBM Plex Sans"/>
                <a:sym typeface="IBM Plex Sans"/>
              </a:rPr>
              <a:t>Recompile</a:t>
            </a:r>
            <a:endParaRPr b="1" i="0" sz="1400" u="none" cap="none" strike="noStrike">
              <a:solidFill>
                <a:srgbClr val="2B50AA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8EFFF"/>
        </a:solidFill>
      </p:bgPr>
    </p:bg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95"/>
          <p:cNvSpPr txBox="1"/>
          <p:nvPr>
            <p:ph type="title"/>
          </p:nvPr>
        </p:nvSpPr>
        <p:spPr>
          <a:xfrm>
            <a:off x="358800" y="4871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11"/>
              <a:buNone/>
            </a:pPr>
            <a:r>
              <a:rPr b="1" lang="en">
                <a:solidFill>
                  <a:srgbClr val="2B50AA"/>
                </a:solidFill>
                <a:latin typeface="IBM Plex Sans"/>
                <a:ea typeface="IBM Plex Sans"/>
                <a:cs typeface="IBM Plex Sans"/>
                <a:sym typeface="IBM Plex Sans"/>
              </a:rPr>
              <a:t>Source Code Verification</a:t>
            </a:r>
            <a:endParaRPr b="1">
              <a:solidFill>
                <a:srgbClr val="2B50AA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66" name="Google Shape;566;p95"/>
          <p:cNvSpPr txBox="1"/>
          <p:nvPr/>
        </p:nvSpPr>
        <p:spPr>
          <a:xfrm>
            <a:off x="-1590425" y="3753713"/>
            <a:ext cx="2725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2B50AA"/>
                </a:solidFill>
                <a:latin typeface="IBM Plex Sans"/>
                <a:ea typeface="IBM Plex Sans"/>
                <a:cs typeface="IBM Plex Sans"/>
                <a:sym typeface="IBM Plex Sans"/>
              </a:rPr>
              <a:t>Compilation Settings</a:t>
            </a:r>
            <a:endParaRPr b="0" i="0" sz="1400" u="none" cap="none" strike="noStrike">
              <a:solidFill>
                <a:srgbClr val="2B50AA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567" name="Google Shape;567;p95"/>
          <p:cNvCxnSpPr/>
          <p:nvPr/>
        </p:nvCxnSpPr>
        <p:spPr>
          <a:xfrm rot="10800000">
            <a:off x="-264975" y="3209225"/>
            <a:ext cx="0" cy="544500"/>
          </a:xfrm>
          <a:prstGeom prst="straightConnector1">
            <a:avLst/>
          </a:prstGeom>
          <a:noFill/>
          <a:ln cap="flat" cmpd="sng" w="19050">
            <a:solidFill>
              <a:srgbClr val="2B50AA"/>
            </a:solidFill>
            <a:prstDash val="solid"/>
            <a:round/>
            <a:headEnd len="sm" w="sm" type="none"/>
            <a:tailEnd len="med" w="med" type="stealth"/>
          </a:ln>
        </p:spPr>
      </p:cxnSp>
      <p:pic>
        <p:nvPicPr>
          <p:cNvPr id="568" name="Google Shape;568;p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017425" y="1975471"/>
            <a:ext cx="1579200" cy="1233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9" name="Google Shape;569;p9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139900" y="1780975"/>
            <a:ext cx="970182" cy="4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0" name="Google Shape;570;p9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1462075" y="4105000"/>
            <a:ext cx="2468498" cy="912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71" name="Google Shape;571;p95"/>
          <p:cNvCxnSpPr/>
          <p:nvPr/>
        </p:nvCxnSpPr>
        <p:spPr>
          <a:xfrm>
            <a:off x="830275" y="2592338"/>
            <a:ext cx="531600" cy="0"/>
          </a:xfrm>
          <a:prstGeom prst="straightConnector1">
            <a:avLst/>
          </a:prstGeom>
          <a:noFill/>
          <a:ln cap="flat" cmpd="sng" w="19050">
            <a:solidFill>
              <a:srgbClr val="2B50AA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572" name="Google Shape;572;p95"/>
          <p:cNvSpPr txBox="1"/>
          <p:nvPr/>
        </p:nvSpPr>
        <p:spPr>
          <a:xfrm>
            <a:off x="1732375" y="1561775"/>
            <a:ext cx="2592300" cy="2124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accent2"/>
                </a:solidFill>
                <a:latin typeface="Courier New"/>
                <a:ea typeface="Courier New"/>
                <a:cs typeface="Courier New"/>
                <a:sym typeface="Courier New"/>
              </a:rPr>
              <a:t>0x6080604052600436106200010b5760003560e01c806379ba5097116200009b578063addd50991162000069578063addd509914620002d1578063d0e30db01462000113578063d4ee1d901462000305578063dce0b4e41462000327578063f2...</a:t>
            </a:r>
            <a:endParaRPr b="0" i="0" sz="1400" u="none" cap="none" strike="noStrike">
              <a:solidFill>
                <a:schemeClr val="accent2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73" name="Google Shape;573;p95"/>
          <p:cNvSpPr txBox="1"/>
          <p:nvPr/>
        </p:nvSpPr>
        <p:spPr>
          <a:xfrm>
            <a:off x="1630375" y="1131288"/>
            <a:ext cx="2725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2B50AA"/>
                </a:solidFill>
                <a:latin typeface="IBM Plex Sans"/>
                <a:ea typeface="IBM Plex Sans"/>
                <a:cs typeface="IBM Plex Sans"/>
                <a:sym typeface="IBM Plex Sans"/>
              </a:rPr>
              <a:t>bytecode</a:t>
            </a:r>
            <a:endParaRPr b="0" i="0" sz="1400" u="none" cap="none" strike="noStrike">
              <a:solidFill>
                <a:srgbClr val="2B50AA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1" name="Google Shape;14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89925" y="1735625"/>
            <a:ext cx="3164150" cy="138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89925" y="855900"/>
            <a:ext cx="3164149" cy="27259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8EFFF"/>
        </a:solidFill>
      </p:bgPr>
    </p:bg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96"/>
          <p:cNvSpPr txBox="1"/>
          <p:nvPr>
            <p:ph type="title"/>
          </p:nvPr>
        </p:nvSpPr>
        <p:spPr>
          <a:xfrm>
            <a:off x="358800" y="4871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11"/>
              <a:buNone/>
            </a:pPr>
            <a:r>
              <a:rPr b="1" lang="en">
                <a:solidFill>
                  <a:srgbClr val="2B50AA"/>
                </a:solidFill>
                <a:latin typeface="IBM Plex Sans"/>
                <a:ea typeface="IBM Plex Sans"/>
                <a:cs typeface="IBM Plex Sans"/>
                <a:sym typeface="IBM Plex Sans"/>
              </a:rPr>
              <a:t>Source Code Verification</a:t>
            </a:r>
            <a:endParaRPr b="1">
              <a:solidFill>
                <a:srgbClr val="2B50AA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79" name="Google Shape;579;p96"/>
          <p:cNvSpPr txBox="1"/>
          <p:nvPr/>
        </p:nvSpPr>
        <p:spPr>
          <a:xfrm>
            <a:off x="-1590425" y="3753713"/>
            <a:ext cx="2725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2B50AA"/>
                </a:solidFill>
                <a:latin typeface="IBM Plex Sans"/>
                <a:ea typeface="IBM Plex Sans"/>
                <a:cs typeface="IBM Plex Sans"/>
                <a:sym typeface="IBM Plex Sans"/>
              </a:rPr>
              <a:t>Compilation Settings</a:t>
            </a:r>
            <a:endParaRPr b="0" i="0" sz="1400" u="none" cap="none" strike="noStrike">
              <a:solidFill>
                <a:srgbClr val="2B50AA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580" name="Google Shape;580;p96"/>
          <p:cNvCxnSpPr/>
          <p:nvPr/>
        </p:nvCxnSpPr>
        <p:spPr>
          <a:xfrm rot="10800000">
            <a:off x="-264975" y="3209225"/>
            <a:ext cx="0" cy="544500"/>
          </a:xfrm>
          <a:prstGeom prst="straightConnector1">
            <a:avLst/>
          </a:prstGeom>
          <a:noFill/>
          <a:ln cap="flat" cmpd="sng" w="19050">
            <a:solidFill>
              <a:srgbClr val="2B50AA"/>
            </a:solidFill>
            <a:prstDash val="solid"/>
            <a:round/>
            <a:headEnd len="sm" w="sm" type="none"/>
            <a:tailEnd len="med" w="med" type="stealth"/>
          </a:ln>
        </p:spPr>
      </p:cxnSp>
      <p:pic>
        <p:nvPicPr>
          <p:cNvPr id="581" name="Google Shape;581;p9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017425" y="1975471"/>
            <a:ext cx="1579200" cy="1233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2" name="Google Shape;582;p9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139900" y="1780975"/>
            <a:ext cx="970182" cy="4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" name="Google Shape;583;p9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1462075" y="4105000"/>
            <a:ext cx="2468498" cy="912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84" name="Google Shape;584;p96"/>
          <p:cNvCxnSpPr/>
          <p:nvPr/>
        </p:nvCxnSpPr>
        <p:spPr>
          <a:xfrm>
            <a:off x="830275" y="2592338"/>
            <a:ext cx="531600" cy="0"/>
          </a:xfrm>
          <a:prstGeom prst="straightConnector1">
            <a:avLst/>
          </a:prstGeom>
          <a:noFill/>
          <a:ln cap="flat" cmpd="sng" w="19050">
            <a:solidFill>
              <a:srgbClr val="2B50AA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585" name="Google Shape;585;p96"/>
          <p:cNvSpPr txBox="1"/>
          <p:nvPr/>
        </p:nvSpPr>
        <p:spPr>
          <a:xfrm>
            <a:off x="1732375" y="1561775"/>
            <a:ext cx="2592300" cy="2124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accent2"/>
                </a:solidFill>
                <a:latin typeface="Courier New"/>
                <a:ea typeface="Courier New"/>
                <a:cs typeface="Courier New"/>
                <a:sym typeface="Courier New"/>
              </a:rPr>
              <a:t>0x6080604052600436106200010b5760003560e01c806379ba5097116200009b578063addd50991162000069578063addd509914620002d1578063d0e30db01462000113578063d4ee1d901462000305578063dce0b4e41462000327578063f2...</a:t>
            </a:r>
            <a:endParaRPr b="0" i="0" sz="1400" u="none" cap="none" strike="noStrike">
              <a:solidFill>
                <a:schemeClr val="accent2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86" name="Google Shape;586;p96"/>
          <p:cNvSpPr txBox="1"/>
          <p:nvPr/>
        </p:nvSpPr>
        <p:spPr>
          <a:xfrm>
            <a:off x="1630375" y="1131288"/>
            <a:ext cx="2725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2B50AA"/>
                </a:solidFill>
                <a:latin typeface="IBM Plex Sans"/>
                <a:ea typeface="IBM Plex Sans"/>
                <a:cs typeface="IBM Plex Sans"/>
                <a:sym typeface="IBM Plex Sans"/>
              </a:rPr>
              <a:t>bytecode</a:t>
            </a:r>
            <a:endParaRPr b="0" i="0" sz="1400" u="none" cap="none" strike="noStrike">
              <a:solidFill>
                <a:srgbClr val="2B50AA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87" name="Google Shape;587;p96"/>
          <p:cNvSpPr txBox="1"/>
          <p:nvPr/>
        </p:nvSpPr>
        <p:spPr>
          <a:xfrm>
            <a:off x="4689700" y="1068825"/>
            <a:ext cx="4557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2B50AA"/>
                </a:solidFill>
                <a:latin typeface="Courier New"/>
                <a:ea typeface="Courier New"/>
                <a:cs typeface="Courier New"/>
                <a:sym typeface="Courier New"/>
              </a:rPr>
              <a:t>eth_getCode(“0x011fDBf...64cc90BB26D0C”)</a:t>
            </a:r>
            <a:endParaRPr b="0" i="0" sz="1400" u="none" cap="none" strike="noStrike">
              <a:solidFill>
                <a:srgbClr val="2B50AA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588" name="Google Shape;588;p9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720675" y="185751"/>
            <a:ext cx="495977" cy="79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8EFFF"/>
        </a:solidFill>
      </p:bgPr>
    </p:bg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97"/>
          <p:cNvSpPr txBox="1"/>
          <p:nvPr>
            <p:ph type="title"/>
          </p:nvPr>
        </p:nvSpPr>
        <p:spPr>
          <a:xfrm>
            <a:off x="358800" y="4871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11"/>
              <a:buNone/>
            </a:pPr>
            <a:r>
              <a:rPr b="1" lang="en">
                <a:solidFill>
                  <a:srgbClr val="2B50AA"/>
                </a:solidFill>
                <a:latin typeface="IBM Plex Sans"/>
                <a:ea typeface="IBM Plex Sans"/>
                <a:cs typeface="IBM Plex Sans"/>
                <a:sym typeface="IBM Plex Sans"/>
              </a:rPr>
              <a:t>Source Code Verification</a:t>
            </a:r>
            <a:endParaRPr b="1">
              <a:solidFill>
                <a:srgbClr val="2B50AA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94" name="Google Shape;594;p97"/>
          <p:cNvSpPr txBox="1"/>
          <p:nvPr/>
        </p:nvSpPr>
        <p:spPr>
          <a:xfrm>
            <a:off x="-1590425" y="3753713"/>
            <a:ext cx="2725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2B50AA"/>
                </a:solidFill>
                <a:latin typeface="IBM Plex Sans"/>
                <a:ea typeface="IBM Plex Sans"/>
                <a:cs typeface="IBM Plex Sans"/>
                <a:sym typeface="IBM Plex Sans"/>
              </a:rPr>
              <a:t>Compilation Settings</a:t>
            </a:r>
            <a:endParaRPr b="0" i="0" sz="1400" u="none" cap="none" strike="noStrike">
              <a:solidFill>
                <a:srgbClr val="2B50AA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595" name="Google Shape;595;p97"/>
          <p:cNvCxnSpPr/>
          <p:nvPr/>
        </p:nvCxnSpPr>
        <p:spPr>
          <a:xfrm rot="10800000">
            <a:off x="-264975" y="3209225"/>
            <a:ext cx="0" cy="544500"/>
          </a:xfrm>
          <a:prstGeom prst="straightConnector1">
            <a:avLst/>
          </a:prstGeom>
          <a:noFill/>
          <a:ln cap="flat" cmpd="sng" w="19050">
            <a:solidFill>
              <a:srgbClr val="2B50AA"/>
            </a:solidFill>
            <a:prstDash val="solid"/>
            <a:round/>
            <a:headEnd len="sm" w="sm" type="none"/>
            <a:tailEnd len="med" w="med" type="stealth"/>
          </a:ln>
        </p:spPr>
      </p:cxnSp>
      <p:pic>
        <p:nvPicPr>
          <p:cNvPr id="596" name="Google Shape;596;p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017425" y="1975471"/>
            <a:ext cx="1579200" cy="1233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7" name="Google Shape;597;p9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139900" y="1780975"/>
            <a:ext cx="970182" cy="4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8" name="Google Shape;598;p9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1462075" y="4105000"/>
            <a:ext cx="2468498" cy="912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99" name="Google Shape;599;p97"/>
          <p:cNvCxnSpPr/>
          <p:nvPr/>
        </p:nvCxnSpPr>
        <p:spPr>
          <a:xfrm>
            <a:off x="830275" y="2592338"/>
            <a:ext cx="531600" cy="0"/>
          </a:xfrm>
          <a:prstGeom prst="straightConnector1">
            <a:avLst/>
          </a:prstGeom>
          <a:noFill/>
          <a:ln cap="flat" cmpd="sng" w="19050">
            <a:solidFill>
              <a:srgbClr val="2B50AA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600" name="Google Shape;600;p97"/>
          <p:cNvSpPr txBox="1"/>
          <p:nvPr/>
        </p:nvSpPr>
        <p:spPr>
          <a:xfrm>
            <a:off x="1732375" y="1561775"/>
            <a:ext cx="2592300" cy="2124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accent2"/>
                </a:solidFill>
                <a:latin typeface="Courier New"/>
                <a:ea typeface="Courier New"/>
                <a:cs typeface="Courier New"/>
                <a:sym typeface="Courier New"/>
              </a:rPr>
              <a:t>0x6080604052600436106200010b5760003560e01c806379ba5097116200009b578063addd50991162000069578063addd509914620002d1578063d0e30db01462000113578063d4ee1d901462000305578063dce0b4e41462000327578063f2...</a:t>
            </a:r>
            <a:endParaRPr b="0" i="0" sz="1400" u="none" cap="none" strike="noStrike">
              <a:solidFill>
                <a:schemeClr val="accent2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01" name="Google Shape;601;p97"/>
          <p:cNvSpPr txBox="1"/>
          <p:nvPr/>
        </p:nvSpPr>
        <p:spPr>
          <a:xfrm>
            <a:off x="1630375" y="1131288"/>
            <a:ext cx="2725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2B50AA"/>
                </a:solidFill>
                <a:latin typeface="IBM Plex Sans"/>
                <a:ea typeface="IBM Plex Sans"/>
                <a:cs typeface="IBM Plex Sans"/>
                <a:sym typeface="IBM Plex Sans"/>
              </a:rPr>
              <a:t>bytecode</a:t>
            </a:r>
            <a:endParaRPr b="0" i="0" sz="1400" u="none" cap="none" strike="noStrike">
              <a:solidFill>
                <a:srgbClr val="2B50AA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602" name="Google Shape;602;p97"/>
          <p:cNvSpPr txBox="1"/>
          <p:nvPr/>
        </p:nvSpPr>
        <p:spPr>
          <a:xfrm>
            <a:off x="4689700" y="1068825"/>
            <a:ext cx="4557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2B50AA"/>
                </a:solidFill>
                <a:latin typeface="Courier New"/>
                <a:ea typeface="Courier New"/>
                <a:cs typeface="Courier New"/>
                <a:sym typeface="Courier New"/>
              </a:rPr>
              <a:t>eth_getCode(“0x011fDBf...64cc90BB26D0C”)</a:t>
            </a:r>
            <a:endParaRPr b="0" i="0" sz="1400" u="none" cap="none" strike="noStrike">
              <a:solidFill>
                <a:srgbClr val="2B50AA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603" name="Google Shape;603;p9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720675" y="185751"/>
            <a:ext cx="495977" cy="7903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04" name="Google Shape;604;p97"/>
          <p:cNvCxnSpPr/>
          <p:nvPr/>
        </p:nvCxnSpPr>
        <p:spPr>
          <a:xfrm>
            <a:off x="6989638" y="1497663"/>
            <a:ext cx="0" cy="890400"/>
          </a:xfrm>
          <a:prstGeom prst="straightConnector1">
            <a:avLst/>
          </a:prstGeom>
          <a:noFill/>
          <a:ln cap="flat" cmpd="sng" w="19050">
            <a:solidFill>
              <a:srgbClr val="2B50AA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605" name="Google Shape;605;p97"/>
          <p:cNvSpPr txBox="1"/>
          <p:nvPr/>
        </p:nvSpPr>
        <p:spPr>
          <a:xfrm>
            <a:off x="5693488" y="2521088"/>
            <a:ext cx="2592300" cy="2124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accent2"/>
                </a:solidFill>
                <a:latin typeface="Courier New"/>
                <a:ea typeface="Courier New"/>
                <a:cs typeface="Courier New"/>
                <a:sym typeface="Courier New"/>
              </a:rPr>
              <a:t>0x6080604052600436106200010b5760003560e01c806379ba5097116200009b578063addd50991162000069578063addd509914620002d1578063d0e30db01462000113578063d4ee1d901462000305578063dce0b4e41462000327578063f2...</a:t>
            </a:r>
            <a:endParaRPr b="0" i="0" sz="1400" u="none" cap="none" strike="noStrike">
              <a:solidFill>
                <a:schemeClr val="accent2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8EFFF"/>
        </a:solidFill>
      </p:bgPr>
    </p:bg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98"/>
          <p:cNvSpPr txBox="1"/>
          <p:nvPr>
            <p:ph type="title"/>
          </p:nvPr>
        </p:nvSpPr>
        <p:spPr>
          <a:xfrm>
            <a:off x="358800" y="4871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11"/>
              <a:buNone/>
            </a:pPr>
            <a:r>
              <a:rPr b="1" lang="en">
                <a:solidFill>
                  <a:srgbClr val="2B50AA"/>
                </a:solidFill>
                <a:latin typeface="IBM Plex Sans"/>
                <a:ea typeface="IBM Plex Sans"/>
                <a:cs typeface="IBM Plex Sans"/>
                <a:sym typeface="IBM Plex Sans"/>
              </a:rPr>
              <a:t>Source Code Verification</a:t>
            </a:r>
            <a:endParaRPr b="1">
              <a:solidFill>
                <a:srgbClr val="2B50AA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611" name="Google Shape;611;p98"/>
          <p:cNvSpPr txBox="1"/>
          <p:nvPr/>
        </p:nvSpPr>
        <p:spPr>
          <a:xfrm>
            <a:off x="-1590425" y="3753713"/>
            <a:ext cx="2725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2B50AA"/>
                </a:solidFill>
                <a:latin typeface="IBM Plex Sans"/>
                <a:ea typeface="IBM Plex Sans"/>
                <a:cs typeface="IBM Plex Sans"/>
                <a:sym typeface="IBM Plex Sans"/>
              </a:rPr>
              <a:t>Compilation Settings</a:t>
            </a:r>
            <a:endParaRPr b="0" i="0" sz="1400" u="none" cap="none" strike="noStrike">
              <a:solidFill>
                <a:srgbClr val="2B50AA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612" name="Google Shape;612;p98"/>
          <p:cNvCxnSpPr/>
          <p:nvPr/>
        </p:nvCxnSpPr>
        <p:spPr>
          <a:xfrm rot="10800000">
            <a:off x="-264975" y="3209225"/>
            <a:ext cx="0" cy="544500"/>
          </a:xfrm>
          <a:prstGeom prst="straightConnector1">
            <a:avLst/>
          </a:prstGeom>
          <a:noFill/>
          <a:ln cap="flat" cmpd="sng" w="19050">
            <a:solidFill>
              <a:srgbClr val="2B50AA"/>
            </a:solidFill>
            <a:prstDash val="solid"/>
            <a:round/>
            <a:headEnd len="sm" w="sm" type="none"/>
            <a:tailEnd len="med" w="med" type="stealth"/>
          </a:ln>
        </p:spPr>
      </p:cxnSp>
      <p:pic>
        <p:nvPicPr>
          <p:cNvPr id="613" name="Google Shape;613;p9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017425" y="1975471"/>
            <a:ext cx="1579200" cy="1233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4" name="Google Shape;614;p9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139900" y="1780975"/>
            <a:ext cx="970182" cy="4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5" name="Google Shape;615;p9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1462075" y="4105000"/>
            <a:ext cx="2468498" cy="912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16" name="Google Shape;616;p98"/>
          <p:cNvCxnSpPr/>
          <p:nvPr/>
        </p:nvCxnSpPr>
        <p:spPr>
          <a:xfrm>
            <a:off x="830275" y="2592338"/>
            <a:ext cx="531600" cy="0"/>
          </a:xfrm>
          <a:prstGeom prst="straightConnector1">
            <a:avLst/>
          </a:prstGeom>
          <a:noFill/>
          <a:ln cap="flat" cmpd="sng" w="19050">
            <a:solidFill>
              <a:srgbClr val="2B50AA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617" name="Google Shape;617;p98"/>
          <p:cNvSpPr txBox="1"/>
          <p:nvPr/>
        </p:nvSpPr>
        <p:spPr>
          <a:xfrm>
            <a:off x="1732375" y="1561775"/>
            <a:ext cx="2592300" cy="2124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accent2"/>
                </a:solidFill>
                <a:latin typeface="Courier New"/>
                <a:ea typeface="Courier New"/>
                <a:cs typeface="Courier New"/>
                <a:sym typeface="Courier New"/>
              </a:rPr>
              <a:t>0x6080604052600436106200010b5760003560e01c806379ba5097116200009b578063addd50991162000069578063addd509914620002d1578063d0e30db01462000113578063d4ee1d901462000305578063dce0b4e41462000327578063f2...</a:t>
            </a:r>
            <a:endParaRPr b="0" i="0" sz="1400" u="none" cap="none" strike="noStrike">
              <a:solidFill>
                <a:schemeClr val="accent2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18" name="Google Shape;618;p98"/>
          <p:cNvSpPr txBox="1"/>
          <p:nvPr/>
        </p:nvSpPr>
        <p:spPr>
          <a:xfrm>
            <a:off x="1630375" y="1131288"/>
            <a:ext cx="2725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2B50AA"/>
                </a:solidFill>
                <a:latin typeface="IBM Plex Sans"/>
                <a:ea typeface="IBM Plex Sans"/>
                <a:cs typeface="IBM Plex Sans"/>
                <a:sym typeface="IBM Plex Sans"/>
              </a:rPr>
              <a:t>bytecode</a:t>
            </a:r>
            <a:endParaRPr b="0" i="0" sz="1400" u="none" cap="none" strike="noStrike">
              <a:solidFill>
                <a:srgbClr val="2B50AA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619" name="Google Shape;619;p98"/>
          <p:cNvSpPr txBox="1"/>
          <p:nvPr/>
        </p:nvSpPr>
        <p:spPr>
          <a:xfrm>
            <a:off x="4689700" y="1068825"/>
            <a:ext cx="4557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2B50AA"/>
                </a:solidFill>
                <a:latin typeface="Courier New"/>
                <a:ea typeface="Courier New"/>
                <a:cs typeface="Courier New"/>
                <a:sym typeface="Courier New"/>
              </a:rPr>
              <a:t>eth_getCode(“0x011fDBf...64cc90BB26D0C”)</a:t>
            </a:r>
            <a:endParaRPr b="0" i="0" sz="1400" u="none" cap="none" strike="noStrike">
              <a:solidFill>
                <a:srgbClr val="2B50AA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620" name="Google Shape;620;p9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720675" y="185751"/>
            <a:ext cx="495977" cy="7903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21" name="Google Shape;621;p98"/>
          <p:cNvCxnSpPr/>
          <p:nvPr/>
        </p:nvCxnSpPr>
        <p:spPr>
          <a:xfrm>
            <a:off x="6989638" y="1497663"/>
            <a:ext cx="0" cy="890400"/>
          </a:xfrm>
          <a:prstGeom prst="straightConnector1">
            <a:avLst/>
          </a:prstGeom>
          <a:noFill/>
          <a:ln cap="flat" cmpd="sng" w="19050">
            <a:solidFill>
              <a:srgbClr val="2B50AA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622" name="Google Shape;622;p98"/>
          <p:cNvSpPr txBox="1"/>
          <p:nvPr/>
        </p:nvSpPr>
        <p:spPr>
          <a:xfrm>
            <a:off x="5693488" y="2521088"/>
            <a:ext cx="2592300" cy="2124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accent2"/>
                </a:solidFill>
                <a:latin typeface="Courier New"/>
                <a:ea typeface="Courier New"/>
                <a:cs typeface="Courier New"/>
                <a:sym typeface="Courier New"/>
              </a:rPr>
              <a:t>0x6080604052600436106200010b5760003560e01c806379ba5097116200009b578063addd50991162000069578063addd509914620002d1578063d0e30db01462000113578063d4ee1d901462000305578063dce0b4e41462000327578063f2...</a:t>
            </a:r>
            <a:endParaRPr b="0" i="0" sz="1400" u="none" cap="none" strike="noStrike">
              <a:solidFill>
                <a:schemeClr val="accent2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23" name="Google Shape;623;p98"/>
          <p:cNvSpPr/>
          <p:nvPr/>
        </p:nvSpPr>
        <p:spPr>
          <a:xfrm>
            <a:off x="4455200" y="2959550"/>
            <a:ext cx="1130400" cy="3267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rgbClr val="FF858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4" name="Google Shape;624;p98"/>
          <p:cNvSpPr txBox="1"/>
          <p:nvPr/>
        </p:nvSpPr>
        <p:spPr>
          <a:xfrm>
            <a:off x="4260050" y="2469050"/>
            <a:ext cx="1520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FF858D"/>
                </a:solidFill>
                <a:latin typeface="IBM Plex Sans"/>
                <a:ea typeface="IBM Plex Sans"/>
                <a:cs typeface="IBM Plex Sans"/>
                <a:sym typeface="IBM Plex Sans"/>
              </a:rPr>
              <a:t>match?</a:t>
            </a:r>
            <a:endParaRPr b="1" i="0" sz="1400" u="none" cap="none" strike="noStrike">
              <a:solidFill>
                <a:srgbClr val="FF858D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9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Ethereum has good verification culture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0" name="Google Shape;630;p9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Community demands contracts to be verified </a:t>
            </a:r>
            <a:endParaRPr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10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Ethereum has good verification culture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" name="Google Shape;636;p10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Community demands contracts to be verified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DO NOT INTERACT WITH UNVERIFIED CONTRACTS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It’s basically arbitrary black box code</a:t>
            </a:r>
            <a:endParaRPr/>
          </a:p>
        </p:txBody>
      </p:sp>
      <p:pic>
        <p:nvPicPr>
          <p:cNvPr id="637" name="Google Shape;637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0275" y="2255075"/>
            <a:ext cx="4743450" cy="266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89925" y="1735625"/>
            <a:ext cx="3164150" cy="138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89925" y="3528825"/>
            <a:ext cx="3164151" cy="13754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89937" y="802875"/>
            <a:ext cx="3164149" cy="27259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Problems</a:t>
            </a:r>
            <a:endParaRPr/>
          </a:p>
        </p:txBody>
      </p:sp>
      <p:sp>
        <p:nvSpPr>
          <p:cNvPr id="155" name="Google Shape;155;p35"/>
          <p:cNvSpPr txBox="1"/>
          <p:nvPr>
            <p:ph idx="1" type="body"/>
          </p:nvPr>
        </p:nvSpPr>
        <p:spPr>
          <a:xfrm>
            <a:off x="311700" y="1152475"/>
            <a:ext cx="8520600" cy="39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Open-source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Largest verifier is close-source. Verification process is a </a:t>
            </a:r>
            <a:r>
              <a:rPr b="1" lang="en"/>
              <a:t>black box</a:t>
            </a:r>
            <a:r>
              <a:rPr lang="en"/>
              <a:t>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Closed data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EVM data is onchain and public, anyone can build a block explorer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Verified contracts are </a:t>
            </a:r>
            <a:r>
              <a:rPr b="1" lang="en"/>
              <a:t>offchain and siloed</a:t>
            </a:r>
            <a:r>
              <a:rPr lang="en"/>
              <a:t>, you depend on whose database it’s on.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Centralized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If it’s gone, it’s gone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🚫</a:t>
            </a:r>
            <a:r>
              <a:rPr lang="en" sz="1300"/>
              <a:t> </a:t>
            </a:r>
            <a:r>
              <a:rPr lang="en" sz="1300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http://goerli.etherscan.io/address/0x7a250d5630B4cF539739dF2C5dAcb4c659F2488D</a:t>
            </a:r>
            <a:endParaRPr sz="13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🚫 </a:t>
            </a:r>
            <a:r>
              <a:rPr lang="en" sz="1300" u="sng">
                <a:solidFill>
                  <a:schemeClr val="accent5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https://rinkeby.etherscan.io/address/0x74FbCcEB9a11821cF7098494d887881C2f0e479a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Stagnated tooling and suboptimal devX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Why did the verification fail?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API keys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Lacking rich compilation data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sourceMaps, bytecodes, storageLayout, immutables, full std-JSON input/output.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Custom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